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8" r:id="rId6"/>
    <p:sldId id="270" r:id="rId7"/>
    <p:sldId id="271" r:id="rId8"/>
    <p:sldId id="269" r:id="rId9"/>
    <p:sldId id="275" r:id="rId10"/>
    <p:sldId id="273" r:id="rId11"/>
    <p:sldId id="274" r:id="rId12"/>
    <p:sldId id="262" r:id="rId13"/>
    <p:sldId id="263" r:id="rId14"/>
    <p:sldId id="264" r:id="rId15"/>
    <p:sldId id="265" r:id="rId16"/>
    <p:sldId id="266" r:id="rId17"/>
    <p:sldId id="267" r:id="rId18"/>
    <p:sldId id="258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image" Target="../media/image3.png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Gizi\Documents\hasit15\anyanyalv1.od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image" Target="../media/image3.png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Gizi\Documents\hasit15\anyanyalv1.od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image" Target="../media/image3.pn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zi\Documents\hasit15\v&#225;ltoz&#225;sok.od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image" Target="../media/image3.png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Gizi\Documents\hasit15\anyanyalv1.od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image" Target="../media/image3.png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Gizi\Documents\hasit15\anyanyalv1.od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image" Target="../media/image3.png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Gizi\Documents\hasit15\anyanyalv1.ods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Gizi\Documents\hasit15\anyanyalv1.od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800" b="1" i="0" u="none" strike="noStrike" kern="1200" baseline="0">
                <a:solidFill>
                  <a:srgbClr val="404040"/>
                </a:solidFill>
                <a:latin typeface="Calibri"/>
              </a:defRPr>
            </a:pPr>
            <a:r>
              <a:rPr lang="en-US" sz="1800" b="1" i="0" u="none" strike="noStrike" kern="1200" cap="none" spc="0" baseline="0">
                <a:solidFill>
                  <a:srgbClr val="404040"/>
                </a:solidFill>
                <a:uFillTx/>
                <a:latin typeface="Calibri"/>
              </a:rPr>
              <a:t>Nem</a:t>
            </a:r>
          </a:p>
        </c:rich>
      </c:tx>
      <c:layout/>
      <c:overlay val="0"/>
      <c:spPr>
        <a:noFill/>
        <a:ln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v>Series1</c:v>
          </c:tx>
          <c:dPt>
            <c:idx val="0"/>
            <c:bubble3D val="0"/>
            <c:spPr>
              <a:solidFill>
                <a:srgbClr val="5B9BD5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ED7D31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</c:dPt>
          <c:dLbls>
            <c:spPr>
              <a:blipFill>
                <a:blip xmlns:r="http://schemas.openxmlformats.org/officeDocument/2006/relationships" r:embed="rId1"/>
                <a:tile/>
              </a:blipFill>
              <a:ln>
                <a:noFill/>
              </a:ln>
              <a:effectLst>
                <a:outerShdw dist="38096" dir="2700000" algn="tl">
                  <a:srgbClr val="000000">
                    <a:alpha val="40000"/>
                  </a:srgbClr>
                </a:outerShdw>
              </a:effectLst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en-US" sz="1000" b="1" i="0" u="none" strike="noStrike" kern="1200" baseline="0">
                    <a:solidFill>
                      <a:srgbClr val="FFFFFF"/>
                    </a:solidFill>
                    <a:latin typeface="Calibri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Lit>
              <c:ptCount val="2"/>
              <c:pt idx="0">
                <c:v>férfi</c:v>
              </c:pt>
              <c:pt idx="1">
                <c:v>nő</c:v>
              </c:pt>
            </c:strLit>
          </c:cat>
          <c:val>
            <c:numLit>
              <c:formatCode>General</c:formatCode>
              <c:ptCount val="2"/>
              <c:pt idx="0">
                <c:v>56</c:v>
              </c:pt>
              <c:pt idx="1">
                <c:v>25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</c:spPr>
    </c:plotArea>
    <c:legend>
      <c:legendPos val="r"/>
      <c:layout/>
      <c:overlay val="0"/>
      <c:spPr>
        <a:solidFill>
          <a:srgbClr val="F2F2F2">
            <a:alpha val="39000"/>
          </a:srgbClr>
        </a:solidFill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en-US" sz="900" b="0" i="0" u="none" strike="noStrike" kern="1200" baseline="0">
              <a:solidFill>
                <a:srgbClr val="404040"/>
              </a:solidFill>
              <a:latin typeface="Calibri"/>
            </a:defRPr>
          </a:pPr>
          <a:endParaRPr lang="hu-HU"/>
        </a:p>
      </c:txPr>
    </c:legend>
    <c:plotVisOnly val="1"/>
    <c:dispBlanksAs val="gap"/>
    <c:showDLblsOverMax val="0"/>
  </c:chart>
  <c:spPr>
    <a:gradFill>
      <a:gsLst>
        <a:gs pos="0">
          <a:srgbClr val="FFFFFF"/>
        </a:gs>
        <a:gs pos="100000">
          <a:srgbClr val="FFFFFF"/>
        </a:gs>
      </a:gsLst>
      <a:path path="circle">
        <a:fillToRect l="50000" t="-80000" r="50000" b="180000"/>
      </a:path>
    </a:gradFill>
    <a:ln w="9528" cap="flat">
      <a:solidFill>
        <a:srgbClr val="BFBFBF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900" b="0" i="0" u="none" strike="noStrike" kern="1200" baseline="0">
          <a:solidFill>
            <a:srgbClr val="000000"/>
          </a:solidFill>
          <a:latin typeface="Calibri"/>
        </a:defRPr>
      </a:pPr>
      <a:endParaRPr lang="hu-H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Internetes kommunikáció és a hálózatokban való részvétel képessége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Sheet11!$B$1</c:f>
              <c:strCache>
                <c:ptCount val="1"/>
                <c:pt idx="0">
                  <c:v>Fontosság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Sheet11!$A$2:$A$6</c:f>
              <c:strCache>
                <c:ptCount val="5"/>
                <c:pt idx="0">
                  <c:v>egyáltalán nem fontos</c:v>
                </c:pt>
                <c:pt idx="1">
                  <c:v>nem fontos</c:v>
                </c:pt>
                <c:pt idx="2">
                  <c:v>közömbös</c:v>
                </c:pt>
                <c:pt idx="3">
                  <c:v>fontos</c:v>
                </c:pt>
                <c:pt idx="4">
                  <c:v>nagyon fontos</c:v>
                </c:pt>
              </c:strCache>
            </c:strRef>
          </c:cat>
          <c:val>
            <c:numRef>
              <c:f>Sheet11!$B$2:$B$6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18</c:v>
                </c:pt>
                <c:pt idx="4">
                  <c:v>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Sheet11!$C$1</c:f>
              <c:strCache>
                <c:ptCount val="1"/>
                <c:pt idx="0">
                  <c:v>Hallgatók szintje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Sheet11!$A$2:$A$6</c:f>
              <c:strCache>
                <c:ptCount val="5"/>
                <c:pt idx="0">
                  <c:v>egyáltalán nem fontos</c:v>
                </c:pt>
                <c:pt idx="1">
                  <c:v>nem fontos</c:v>
                </c:pt>
                <c:pt idx="2">
                  <c:v>közömbös</c:v>
                </c:pt>
                <c:pt idx="3">
                  <c:v>fontos</c:v>
                </c:pt>
                <c:pt idx="4">
                  <c:v>nagyon fontos</c:v>
                </c:pt>
              </c:strCache>
            </c:strRef>
          </c:cat>
          <c:val>
            <c:numRef>
              <c:f>Sheet11!$C$2:$C$6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21</c:v>
                </c:pt>
                <c:pt idx="4">
                  <c:v>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157248"/>
        <c:axId val="47159168"/>
      </c:lineChart>
      <c:catAx>
        <c:axId val="4715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159168"/>
        <c:crosses val="autoZero"/>
        <c:auto val="1"/>
        <c:lblAlgn val="ctr"/>
        <c:lblOffset val="100"/>
        <c:noMultiLvlLbl val="0"/>
      </c:catAx>
      <c:valAx>
        <c:axId val="4715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15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800" b="1" i="0" u="none" strike="noStrike" kern="1200" baseline="0">
                <a:solidFill>
                  <a:srgbClr val="404040"/>
                </a:solidFill>
                <a:latin typeface="Calibri"/>
              </a:defRPr>
            </a:pPr>
            <a:r>
              <a:rPr lang="en-US" sz="1800" b="1" i="0" u="none" strike="noStrike" kern="1200" cap="none" spc="0" baseline="0">
                <a:solidFill>
                  <a:srgbClr val="404040"/>
                </a:solidFill>
                <a:uFillTx/>
                <a:latin typeface="Calibri"/>
              </a:rPr>
              <a:t>Fontosság</a:t>
            </a:r>
          </a:p>
        </c:rich>
      </c:tx>
      <c:layout/>
      <c:overlay val="0"/>
      <c:spPr>
        <a:noFill/>
        <a:ln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v>Fontosság</c:v>
          </c:tx>
          <c:dPt>
            <c:idx val="0"/>
            <c:bubble3D val="0"/>
            <c:spPr>
              <a:solidFill>
                <a:srgbClr val="5B9BD5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ED7D31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A5A5A5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4472C4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70AD47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</c:dPt>
          <c:dLbls>
            <c:spPr>
              <a:blipFill>
                <a:blip xmlns:r="http://schemas.openxmlformats.org/officeDocument/2006/relationships" r:embed="rId1"/>
                <a:tile/>
              </a:blipFill>
              <a:ln>
                <a:noFill/>
              </a:ln>
              <a:effectLst>
                <a:outerShdw dist="38096" dir="2700000" algn="tl">
                  <a:srgbClr val="000000">
                    <a:alpha val="40000"/>
                  </a:srgbClr>
                </a:outerShdw>
              </a:effectLst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en-US" sz="1000" b="1" i="0" u="none" strike="noStrike" kern="1200" baseline="0">
                    <a:solidFill>
                      <a:srgbClr val="FFFFFF"/>
                    </a:solidFill>
                    <a:latin typeface="Calibri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Lit>
              <c:ptCount val="6"/>
              <c:pt idx="0">
                <c:v>egyáltalán nem fontos</c:v>
              </c:pt>
              <c:pt idx="1">
                <c:v>nem fontos</c:v>
              </c:pt>
              <c:pt idx="2">
                <c:v>közömbös</c:v>
              </c:pt>
              <c:pt idx="3">
                <c:v>fontos</c:v>
              </c:pt>
              <c:pt idx="4">
                <c:v>nagyon fontos</c:v>
              </c:pt>
              <c:pt idx="5">
                <c:v>nem tudom</c:v>
              </c:pt>
            </c:strLit>
          </c:cat>
          <c:val>
            <c:numLit>
              <c:formatCode>General</c:formatCode>
              <c:ptCount val="6"/>
              <c:pt idx="0">
                <c:v>0</c:v>
              </c:pt>
              <c:pt idx="1">
                <c:v>4</c:v>
              </c:pt>
              <c:pt idx="2">
                <c:v>9</c:v>
              </c:pt>
              <c:pt idx="3">
                <c:v>18</c:v>
              </c:pt>
              <c:pt idx="4">
                <c:v>32</c:v>
              </c:pt>
              <c:pt idx="5">
                <c:v>2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</c:spPr>
    </c:plotArea>
    <c:legend>
      <c:legendPos val="r"/>
      <c:layout/>
      <c:overlay val="0"/>
      <c:spPr>
        <a:solidFill>
          <a:srgbClr val="F2F2F2">
            <a:alpha val="39000"/>
          </a:srgbClr>
        </a:solidFill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en-US" sz="900" b="0" i="0" u="none" strike="noStrike" kern="1200" baseline="0">
              <a:solidFill>
                <a:srgbClr val="404040"/>
              </a:solidFill>
              <a:latin typeface="Calibri"/>
            </a:defRPr>
          </a:pPr>
          <a:endParaRPr lang="hu-HU"/>
        </a:p>
      </c:txPr>
    </c:legend>
    <c:plotVisOnly val="1"/>
    <c:dispBlanksAs val="gap"/>
    <c:showDLblsOverMax val="0"/>
  </c:chart>
  <c:spPr>
    <a:gradFill>
      <a:gsLst>
        <a:gs pos="0">
          <a:srgbClr val="FFFFFF"/>
        </a:gs>
        <a:gs pos="100000">
          <a:srgbClr val="FFFFFF"/>
        </a:gs>
      </a:gsLst>
      <a:path path="circle">
        <a:fillToRect l="50000" t="-80000" r="50000" b="180000"/>
      </a:path>
    </a:gradFill>
    <a:ln w="9528" cap="flat">
      <a:solidFill>
        <a:srgbClr val="BFBFBF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900" b="0" i="0" u="none" strike="noStrike" kern="1200" baseline="0">
          <a:solidFill>
            <a:srgbClr val="000000"/>
          </a:solidFill>
          <a:latin typeface="Calibri"/>
        </a:defRPr>
      </a:pPr>
      <a:endParaRPr lang="hu-H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Multimédiás technológiájú információk keresése, értékelése, tárolása, létrehozása, bemutatása és átadása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136482939632549E-2"/>
          <c:y val="0.32995370370370369"/>
          <c:w val="0.90286351706036749"/>
          <c:h val="0.40588692038495189"/>
        </c:manualLayout>
      </c:layout>
      <c:lineChart>
        <c:grouping val="stacked"/>
        <c:varyColors val="0"/>
        <c:ser>
          <c:idx val="0"/>
          <c:order val="0"/>
          <c:tx>
            <c:strRef>
              <c:f>Sheet10!$B$1</c:f>
              <c:strCache>
                <c:ptCount val="1"/>
                <c:pt idx="0">
                  <c:v>Fontosság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Sheet10!$A$2:$A$6</c:f>
              <c:strCache>
                <c:ptCount val="5"/>
                <c:pt idx="0">
                  <c:v>egyáltalán nem fontos</c:v>
                </c:pt>
                <c:pt idx="1">
                  <c:v>nem fontos</c:v>
                </c:pt>
                <c:pt idx="2">
                  <c:v>közömbös</c:v>
                </c:pt>
                <c:pt idx="3">
                  <c:v>fontos</c:v>
                </c:pt>
                <c:pt idx="4">
                  <c:v>nagyon fontos</c:v>
                </c:pt>
              </c:strCache>
            </c:strRef>
          </c:cat>
          <c:val>
            <c:numRef>
              <c:f>Sheet10!$B$2:$B$6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9</c:v>
                </c:pt>
                <c:pt idx="3">
                  <c:v>18</c:v>
                </c:pt>
                <c:pt idx="4">
                  <c:v>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Sheet10!$C$1</c:f>
              <c:strCache>
                <c:ptCount val="1"/>
                <c:pt idx="0">
                  <c:v>Hallgatók szintje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Sheet10!$A$2:$A$6</c:f>
              <c:strCache>
                <c:ptCount val="5"/>
                <c:pt idx="0">
                  <c:v>egyáltalán nem fontos</c:v>
                </c:pt>
                <c:pt idx="1">
                  <c:v>nem fontos</c:v>
                </c:pt>
                <c:pt idx="2">
                  <c:v>közömbös</c:v>
                </c:pt>
                <c:pt idx="3">
                  <c:v>fontos</c:v>
                </c:pt>
                <c:pt idx="4">
                  <c:v>nagyon fontos</c:v>
                </c:pt>
              </c:strCache>
            </c:strRef>
          </c:cat>
          <c:val>
            <c:numRef>
              <c:f>Sheet10!$C$2:$C$6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33</c:v>
                </c:pt>
                <c:pt idx="4">
                  <c:v>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563904"/>
        <c:axId val="47565824"/>
      </c:lineChart>
      <c:catAx>
        <c:axId val="4756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565824"/>
        <c:crosses val="autoZero"/>
        <c:auto val="1"/>
        <c:lblAlgn val="ctr"/>
        <c:lblOffset val="100"/>
        <c:noMultiLvlLbl val="0"/>
      </c:catAx>
      <c:valAx>
        <c:axId val="4756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56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US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Fontosság</a:t>
            </a:r>
          </a:p>
        </c:rich>
      </c:tx>
      <c:layout/>
      <c:overlay val="0"/>
      <c:spPr>
        <a:noFill/>
        <a:ln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Fontosság</c:v>
          </c:tx>
          <c:spPr>
            <a:solidFill>
              <a:srgbClr val="5B9BD5"/>
            </a:solidFill>
            <a:ln>
              <a:noFill/>
            </a:ln>
          </c:spPr>
          <c:invertIfNegative val="0"/>
          <c:cat>
            <c:strLit>
              <c:ptCount val="5"/>
              <c:pt idx="0">
                <c:v>egyáltalán nem fontos</c:v>
              </c:pt>
              <c:pt idx="1">
                <c:v>nem fontos</c:v>
              </c:pt>
              <c:pt idx="2">
                <c:v>közömbös</c:v>
              </c:pt>
              <c:pt idx="3">
                <c:v>fontos</c:v>
              </c:pt>
              <c:pt idx="4">
                <c:v>nagyon fontos</c:v>
              </c:pt>
            </c:strLit>
          </c:cat>
          <c:val>
            <c:numLit>
              <c:formatCode>General</c:formatCode>
              <c:ptCount val="5"/>
              <c:pt idx="0">
                <c:v>4</c:v>
              </c:pt>
              <c:pt idx="1">
                <c:v>3</c:v>
              </c:pt>
              <c:pt idx="2">
                <c:v>10</c:v>
              </c:pt>
              <c:pt idx="3">
                <c:v>12</c:v>
              </c:pt>
              <c:pt idx="4">
                <c:v>17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387968"/>
        <c:axId val="48386432"/>
      </c:barChart>
      <c:valAx>
        <c:axId val="48386432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hu-HU"/>
          </a:p>
        </c:txPr>
        <c:crossAx val="48387968"/>
        <c:crosses val="autoZero"/>
        <c:crossBetween val="between"/>
      </c:valAx>
      <c:catAx>
        <c:axId val="483879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hu-HU"/>
          </a:p>
        </c:txPr>
        <c:crossAx val="4838643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hu-H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US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Hallgatók tudása</a:t>
            </a:r>
          </a:p>
        </c:rich>
      </c:tx>
      <c:layout/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9906290559833867"/>
          <c:y val="0.21881985963088121"/>
          <c:w val="0.75859277205733899"/>
          <c:h val="0.68656996248226965"/>
        </c:manualLayout>
      </c:layout>
      <c:barChart>
        <c:barDir val="bar"/>
        <c:grouping val="clustered"/>
        <c:varyColors val="0"/>
        <c:ser>
          <c:idx val="0"/>
          <c:order val="0"/>
          <c:tx>
            <c:v>Hallgatók tudása</c:v>
          </c:tx>
          <c:spPr>
            <a:solidFill>
              <a:srgbClr val="5B9BD5"/>
            </a:solidFill>
            <a:ln>
              <a:noFill/>
            </a:ln>
          </c:spPr>
          <c:invertIfNegative val="0"/>
          <c:cat>
            <c:strLit>
              <c:ptCount val="5"/>
              <c:pt idx="0">
                <c:v>elégtelen</c:v>
              </c:pt>
              <c:pt idx="1">
                <c:v>elégséges</c:v>
              </c:pt>
              <c:pt idx="2">
                <c:v>közepes</c:v>
              </c:pt>
              <c:pt idx="3">
                <c:v>jó</c:v>
              </c:pt>
              <c:pt idx="4">
                <c:v>jeles</c:v>
              </c:pt>
            </c:strLit>
          </c:cat>
          <c:val>
            <c:numLit>
              <c:formatCode>General</c:formatCode>
              <c:ptCount val="5"/>
              <c:pt idx="0">
                <c:v>2</c:v>
              </c:pt>
              <c:pt idx="1">
                <c:v>14</c:v>
              </c:pt>
              <c:pt idx="2">
                <c:v>19</c:v>
              </c:pt>
              <c:pt idx="3">
                <c:v>2</c:v>
              </c:pt>
              <c:pt idx="4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417792"/>
        <c:axId val="48416256"/>
      </c:barChart>
      <c:valAx>
        <c:axId val="48416256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hu-HU"/>
          </a:p>
        </c:txPr>
        <c:crossAx val="48417792"/>
        <c:crosses val="autoZero"/>
        <c:crossBetween val="between"/>
      </c:valAx>
      <c:catAx>
        <c:axId val="484177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hu-HU"/>
          </a:p>
        </c:txPr>
        <c:crossAx val="4841625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hu-H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US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A tudás fontossága és a hallgatók becsült szintje</a:t>
            </a:r>
          </a:p>
        </c:rich>
      </c:tx>
      <c:layout/>
      <c:overlay val="0"/>
      <c:spPr>
        <a:noFill/>
        <a:ln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Fontosság</c:v>
          </c:tx>
          <c:spPr>
            <a:ln w="28575" cap="rnd">
              <a:solidFill>
                <a:srgbClr val="5B9BD5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5"/>
              <c:pt idx="0">
                <c:v>egyáltalán nem fontos</c:v>
              </c:pt>
              <c:pt idx="1">
                <c:v>nem fontos</c:v>
              </c:pt>
              <c:pt idx="2">
                <c:v>közömbös</c:v>
              </c:pt>
              <c:pt idx="3">
                <c:v>fontos</c:v>
              </c:pt>
              <c:pt idx="4">
                <c:v>nagyon fontos</c:v>
              </c:pt>
            </c:strLit>
          </c:cat>
          <c:val>
            <c:numLit>
              <c:formatCode>General</c:formatCode>
              <c:ptCount val="5"/>
              <c:pt idx="0">
                <c:v>4</c:v>
              </c:pt>
              <c:pt idx="1">
                <c:v>3</c:v>
              </c:pt>
              <c:pt idx="2">
                <c:v>10</c:v>
              </c:pt>
              <c:pt idx="3">
                <c:v>12</c:v>
              </c:pt>
              <c:pt idx="4">
                <c:v>17</c:v>
              </c:pt>
            </c:numLit>
          </c:val>
          <c:smooth val="0"/>
        </c:ser>
        <c:ser>
          <c:idx val="1"/>
          <c:order val="1"/>
          <c:tx>
            <c:v>Hallgatók szintje</c:v>
          </c:tx>
          <c:spPr>
            <a:ln w="28575" cap="rnd">
              <a:solidFill>
                <a:srgbClr val="ED7D31"/>
              </a:solidFill>
              <a:prstDash val="solid"/>
              <a:round/>
            </a:ln>
          </c:spPr>
          <c:marker>
            <c:symbol val="none"/>
          </c:marker>
          <c:cat>
            <c:strLit>
              <c:ptCount val="5"/>
              <c:pt idx="0">
                <c:v>egyáltalán nem fontos</c:v>
              </c:pt>
              <c:pt idx="1">
                <c:v>nem fontos</c:v>
              </c:pt>
              <c:pt idx="2">
                <c:v>közömbös</c:v>
              </c:pt>
              <c:pt idx="3">
                <c:v>fontos</c:v>
              </c:pt>
              <c:pt idx="4">
                <c:v>nagyon fontos</c:v>
              </c:pt>
            </c:strLit>
          </c:cat>
          <c:val>
            <c:numLit>
              <c:formatCode>General</c:formatCode>
              <c:ptCount val="5"/>
              <c:pt idx="0">
                <c:v>2</c:v>
              </c:pt>
              <c:pt idx="1">
                <c:v>14</c:v>
              </c:pt>
              <c:pt idx="2">
                <c:v>19</c:v>
              </c:pt>
              <c:pt idx="3">
                <c:v>2</c:v>
              </c:pt>
              <c:pt idx="4">
                <c:v>0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521792"/>
        <c:axId val="49511808"/>
      </c:lineChart>
      <c:valAx>
        <c:axId val="49511808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hu-HU"/>
          </a:p>
        </c:txPr>
        <c:crossAx val="49521792"/>
        <c:crosses val="autoZero"/>
        <c:crossBetween val="between"/>
      </c:valAx>
      <c:catAx>
        <c:axId val="4952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hu-HU"/>
          </a:p>
        </c:txPr>
        <c:crossAx val="49511808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layout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en-US" sz="9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hu-H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US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A matematikai kompetencia területek fontosság szerinti összehasonlítása</a:t>
            </a:r>
          </a:p>
        </c:rich>
      </c:tx>
      <c:layout/>
      <c:overlay val="0"/>
      <c:spPr>
        <a:noFill/>
        <a:ln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Halmazok, logika , kombinatorika</c:v>
          </c:tx>
          <c:spPr>
            <a:solidFill>
              <a:srgbClr val="5B9BD5"/>
            </a:solidFill>
            <a:ln>
              <a:noFill/>
            </a:ln>
          </c:spPr>
          <c:invertIfNegative val="0"/>
          <c:cat>
            <c:strLit>
              <c:ptCount val="5"/>
              <c:pt idx="0">
                <c:v>egyáltalán nem fontos</c:v>
              </c:pt>
              <c:pt idx="1">
                <c:v>nem fontos</c:v>
              </c:pt>
              <c:pt idx="2">
                <c:v>közömbös</c:v>
              </c:pt>
              <c:pt idx="3">
                <c:v>fontos</c:v>
              </c:pt>
              <c:pt idx="4">
                <c:v>nagyon fontos</c:v>
              </c:pt>
            </c:strLit>
          </c:cat>
          <c:val>
            <c:numLit>
              <c:formatCode>General</c:formatCode>
              <c:ptCount val="5"/>
              <c:pt idx="0">
                <c:v>0</c:v>
              </c:pt>
              <c:pt idx="1">
                <c:v>3</c:v>
              </c:pt>
              <c:pt idx="2">
                <c:v>8</c:v>
              </c:pt>
              <c:pt idx="3">
                <c:v>12</c:v>
              </c:pt>
              <c:pt idx="4">
                <c:v>22</c:v>
              </c:pt>
            </c:numLit>
          </c:val>
        </c:ser>
        <c:ser>
          <c:idx val="1"/>
          <c:order val="1"/>
          <c:tx>
            <c:v>Algebra, számelmélet</c:v>
          </c:tx>
          <c:spPr>
            <a:solidFill>
              <a:srgbClr val="ED7D31"/>
            </a:solidFill>
            <a:ln>
              <a:noFill/>
            </a:ln>
          </c:spPr>
          <c:invertIfNegative val="0"/>
          <c:cat>
            <c:strLit>
              <c:ptCount val="5"/>
              <c:pt idx="0">
                <c:v>egyáltalán nem fontos</c:v>
              </c:pt>
              <c:pt idx="1">
                <c:v>nem fontos</c:v>
              </c:pt>
              <c:pt idx="2">
                <c:v>közömbös</c:v>
              </c:pt>
              <c:pt idx="3">
                <c:v>fontos</c:v>
              </c:pt>
              <c:pt idx="4">
                <c:v>nagyon fontos</c:v>
              </c:pt>
            </c:strLit>
          </c:cat>
          <c:val>
            <c:numLit>
              <c:formatCode>General</c:formatCode>
              <c:ptCount val="5"/>
              <c:pt idx="0">
                <c:v>3</c:v>
              </c:pt>
              <c:pt idx="1">
                <c:v>3</c:v>
              </c:pt>
              <c:pt idx="2">
                <c:v>6</c:v>
              </c:pt>
              <c:pt idx="3">
                <c:v>11</c:v>
              </c:pt>
              <c:pt idx="4">
                <c:v>24</c:v>
              </c:pt>
            </c:numLit>
          </c:val>
        </c:ser>
        <c:ser>
          <c:idx val="2"/>
          <c:order val="2"/>
          <c:tx>
            <c:v>Analízis, függvények</c:v>
          </c:tx>
          <c:spPr>
            <a:solidFill>
              <a:srgbClr val="A5A5A5"/>
            </a:solidFill>
            <a:ln>
              <a:noFill/>
            </a:ln>
          </c:spPr>
          <c:invertIfNegative val="0"/>
          <c:cat>
            <c:strLit>
              <c:ptCount val="5"/>
              <c:pt idx="0">
                <c:v>egyáltalán nem fontos</c:v>
              </c:pt>
              <c:pt idx="1">
                <c:v>nem fontos</c:v>
              </c:pt>
              <c:pt idx="2">
                <c:v>közömbös</c:v>
              </c:pt>
              <c:pt idx="3">
                <c:v>fontos</c:v>
              </c:pt>
              <c:pt idx="4">
                <c:v>nagyon fontos</c:v>
              </c:pt>
            </c:strLit>
          </c:cat>
          <c:val>
            <c:numLit>
              <c:formatCode>General</c:formatCode>
              <c:ptCount val="5"/>
              <c:pt idx="0">
                <c:v>4</c:v>
              </c:pt>
              <c:pt idx="1">
                <c:v>3</c:v>
              </c:pt>
              <c:pt idx="2">
                <c:v>10</c:v>
              </c:pt>
              <c:pt idx="3">
                <c:v>12</c:v>
              </c:pt>
              <c:pt idx="4">
                <c:v>17</c:v>
              </c:pt>
            </c:numLit>
          </c:val>
        </c:ser>
        <c:ser>
          <c:idx val="3"/>
          <c:order val="3"/>
          <c:tx>
            <c:v>Geometria, trigonometria</c:v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strLit>
              <c:ptCount val="5"/>
              <c:pt idx="0">
                <c:v>egyáltalán nem fontos</c:v>
              </c:pt>
              <c:pt idx="1">
                <c:v>nem fontos</c:v>
              </c:pt>
              <c:pt idx="2">
                <c:v>közömbös</c:v>
              </c:pt>
              <c:pt idx="3">
                <c:v>fontos</c:v>
              </c:pt>
              <c:pt idx="4">
                <c:v>nagyon fontos</c:v>
              </c:pt>
            </c:strLit>
          </c:cat>
          <c:val>
            <c:numLit>
              <c:formatCode>General</c:formatCode>
              <c:ptCount val="5"/>
              <c:pt idx="0">
                <c:v>6</c:v>
              </c:pt>
              <c:pt idx="1">
                <c:v>5</c:v>
              </c:pt>
              <c:pt idx="2">
                <c:v>10</c:v>
              </c:pt>
              <c:pt idx="3">
                <c:v>12</c:v>
              </c:pt>
              <c:pt idx="4">
                <c:v>13</c:v>
              </c:pt>
            </c:numLit>
          </c:val>
        </c:ser>
        <c:ser>
          <c:idx val="4"/>
          <c:order val="4"/>
          <c:tx>
            <c:v>Valószínűségszámítás, statisztika</c:v>
          </c:tx>
          <c:spPr>
            <a:solidFill>
              <a:srgbClr val="4472C4"/>
            </a:solidFill>
            <a:ln>
              <a:noFill/>
            </a:ln>
          </c:spPr>
          <c:invertIfNegative val="0"/>
          <c:cat>
            <c:strLit>
              <c:ptCount val="5"/>
              <c:pt idx="0">
                <c:v>egyáltalán nem fontos</c:v>
              </c:pt>
              <c:pt idx="1">
                <c:v>nem fontos</c:v>
              </c:pt>
              <c:pt idx="2">
                <c:v>közömbös</c:v>
              </c:pt>
              <c:pt idx="3">
                <c:v>fontos</c:v>
              </c:pt>
              <c:pt idx="4">
                <c:v>nagyon fontos</c:v>
              </c:pt>
            </c:strLit>
          </c:cat>
          <c:val>
            <c:numLit>
              <c:formatCode>General</c:formatCode>
              <c:ptCount val="5"/>
              <c:pt idx="0">
                <c:v>5</c:v>
              </c:pt>
              <c:pt idx="1">
                <c:v>8</c:v>
              </c:pt>
              <c:pt idx="2">
                <c:v>12</c:v>
              </c:pt>
              <c:pt idx="3">
                <c:v>13</c:v>
              </c:pt>
              <c:pt idx="4">
                <c:v>10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908736"/>
        <c:axId val="49907200"/>
      </c:barChart>
      <c:valAx>
        <c:axId val="49907200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hu-HU"/>
          </a:p>
        </c:txPr>
        <c:crossAx val="49908736"/>
        <c:crosses val="autoZero"/>
        <c:crossBetween val="between"/>
      </c:valAx>
      <c:catAx>
        <c:axId val="499087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hu-HU"/>
          </a:p>
        </c:txPr>
        <c:crossAx val="4990720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layout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en-US" sz="9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hu-H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US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A matematikai kompetenciák becsült hallgatói tudásszint szerinti összehasonlítása</a:t>
            </a:r>
          </a:p>
        </c:rich>
      </c:tx>
      <c:layout/>
      <c:overlay val="0"/>
      <c:spPr>
        <a:noFill/>
        <a:ln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Halmazok, logika , kombinatorika</c:v>
          </c:tx>
          <c:spPr>
            <a:solidFill>
              <a:srgbClr val="5B9BD5"/>
            </a:solidFill>
            <a:ln>
              <a:noFill/>
            </a:ln>
          </c:spPr>
          <c:invertIfNegative val="0"/>
          <c:cat>
            <c:strLit>
              <c:ptCount val="5"/>
              <c:pt idx="0">
                <c:v>elégtelen</c:v>
              </c:pt>
              <c:pt idx="1">
                <c:v>elégséges</c:v>
              </c:pt>
              <c:pt idx="2">
                <c:v>közepes</c:v>
              </c:pt>
              <c:pt idx="3">
                <c:v>jó</c:v>
              </c:pt>
              <c:pt idx="4">
                <c:v>jeles</c:v>
              </c:pt>
            </c:strLit>
          </c:cat>
          <c:val>
            <c:numLit>
              <c:formatCode>General</c:formatCode>
              <c:ptCount val="5"/>
              <c:pt idx="0">
                <c:v>3</c:v>
              </c:pt>
              <c:pt idx="1">
                <c:v>12</c:v>
              </c:pt>
              <c:pt idx="2">
                <c:v>20</c:v>
              </c:pt>
              <c:pt idx="3">
                <c:v>2</c:v>
              </c:pt>
              <c:pt idx="4">
                <c:v>0</c:v>
              </c:pt>
            </c:numLit>
          </c:val>
        </c:ser>
        <c:ser>
          <c:idx val="1"/>
          <c:order val="1"/>
          <c:tx>
            <c:v>Algebra, számelmélet</c:v>
          </c:tx>
          <c:spPr>
            <a:solidFill>
              <a:srgbClr val="ED7D31"/>
            </a:solidFill>
            <a:ln>
              <a:noFill/>
            </a:ln>
          </c:spPr>
          <c:invertIfNegative val="0"/>
          <c:cat>
            <c:strLit>
              <c:ptCount val="5"/>
              <c:pt idx="0">
                <c:v>elégtelen</c:v>
              </c:pt>
              <c:pt idx="1">
                <c:v>elégséges</c:v>
              </c:pt>
              <c:pt idx="2">
                <c:v>közepes</c:v>
              </c:pt>
              <c:pt idx="3">
                <c:v>jó</c:v>
              </c:pt>
              <c:pt idx="4">
                <c:v>jeles</c:v>
              </c:pt>
            </c:strLit>
          </c:cat>
          <c:val>
            <c:numLit>
              <c:formatCode>General</c:formatCode>
              <c:ptCount val="5"/>
              <c:pt idx="0">
                <c:v>2</c:v>
              </c:pt>
              <c:pt idx="1">
                <c:v>11</c:v>
              </c:pt>
              <c:pt idx="2">
                <c:v>21</c:v>
              </c:pt>
              <c:pt idx="3">
                <c:v>5</c:v>
              </c:pt>
              <c:pt idx="4">
                <c:v>0</c:v>
              </c:pt>
            </c:numLit>
          </c:val>
        </c:ser>
        <c:ser>
          <c:idx val="2"/>
          <c:order val="2"/>
          <c:tx>
            <c:v>Analízis, függvények</c:v>
          </c:tx>
          <c:spPr>
            <a:solidFill>
              <a:srgbClr val="A5A5A5"/>
            </a:solidFill>
            <a:ln>
              <a:noFill/>
            </a:ln>
          </c:spPr>
          <c:invertIfNegative val="0"/>
          <c:cat>
            <c:strLit>
              <c:ptCount val="5"/>
              <c:pt idx="0">
                <c:v>elégtelen</c:v>
              </c:pt>
              <c:pt idx="1">
                <c:v>elégséges</c:v>
              </c:pt>
              <c:pt idx="2">
                <c:v>közepes</c:v>
              </c:pt>
              <c:pt idx="3">
                <c:v>jó</c:v>
              </c:pt>
              <c:pt idx="4">
                <c:v>jeles</c:v>
              </c:pt>
            </c:strLit>
          </c:cat>
          <c:val>
            <c:numLit>
              <c:formatCode>General</c:formatCode>
              <c:ptCount val="5"/>
              <c:pt idx="0">
                <c:v>2</c:v>
              </c:pt>
              <c:pt idx="1">
                <c:v>14</c:v>
              </c:pt>
              <c:pt idx="2">
                <c:v>19</c:v>
              </c:pt>
              <c:pt idx="3">
                <c:v>2</c:v>
              </c:pt>
              <c:pt idx="4">
                <c:v>0</c:v>
              </c:pt>
            </c:numLit>
          </c:val>
        </c:ser>
        <c:ser>
          <c:idx val="3"/>
          <c:order val="3"/>
          <c:tx>
            <c:v>Geometria, trigonometria</c:v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strLit>
              <c:ptCount val="5"/>
              <c:pt idx="0">
                <c:v>elégtelen</c:v>
              </c:pt>
              <c:pt idx="1">
                <c:v>elégséges</c:v>
              </c:pt>
              <c:pt idx="2">
                <c:v>közepes</c:v>
              </c:pt>
              <c:pt idx="3">
                <c:v>jó</c:v>
              </c:pt>
              <c:pt idx="4">
                <c:v>jeles</c:v>
              </c:pt>
            </c:strLit>
          </c:cat>
          <c:val>
            <c:numLit>
              <c:formatCode>General</c:formatCode>
              <c:ptCount val="5"/>
              <c:pt idx="0">
                <c:v>2</c:v>
              </c:pt>
              <c:pt idx="1">
                <c:v>14</c:v>
              </c:pt>
              <c:pt idx="2">
                <c:v>14</c:v>
              </c:pt>
              <c:pt idx="3">
                <c:v>2</c:v>
              </c:pt>
              <c:pt idx="4">
                <c:v>1</c:v>
              </c:pt>
            </c:numLit>
          </c:val>
        </c:ser>
        <c:ser>
          <c:idx val="4"/>
          <c:order val="4"/>
          <c:tx>
            <c:v>Valószínűségszámítás, statisztika</c:v>
          </c:tx>
          <c:spPr>
            <a:solidFill>
              <a:srgbClr val="4472C4"/>
            </a:solidFill>
            <a:ln>
              <a:noFill/>
            </a:ln>
          </c:spPr>
          <c:invertIfNegative val="0"/>
          <c:cat>
            <c:strLit>
              <c:ptCount val="5"/>
              <c:pt idx="0">
                <c:v>elégtelen</c:v>
              </c:pt>
              <c:pt idx="1">
                <c:v>elégséges</c:v>
              </c:pt>
              <c:pt idx="2">
                <c:v>közepes</c:v>
              </c:pt>
              <c:pt idx="3">
                <c:v>jó</c:v>
              </c:pt>
              <c:pt idx="4">
                <c:v>jeles</c:v>
              </c:pt>
            </c:strLit>
          </c:cat>
          <c:val>
            <c:numLit>
              <c:formatCode>General</c:formatCode>
              <c:ptCount val="5"/>
              <c:pt idx="0">
                <c:v>4</c:v>
              </c:pt>
              <c:pt idx="1">
                <c:v>15</c:v>
              </c:pt>
              <c:pt idx="2">
                <c:v>13</c:v>
              </c:pt>
              <c:pt idx="3">
                <c:v>0</c:v>
              </c:pt>
              <c:pt idx="4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963008"/>
        <c:axId val="49940736"/>
      </c:barChart>
      <c:valAx>
        <c:axId val="49940736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hu-HU"/>
          </a:p>
        </c:txPr>
        <c:crossAx val="49963008"/>
        <c:crosses val="autoZero"/>
        <c:crossBetween val="between"/>
      </c:valAx>
      <c:catAx>
        <c:axId val="499630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hu-HU"/>
          </a:p>
        </c:txPr>
        <c:crossAx val="4994073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layout/>
      <c:overlay val="0"/>
      <c:spPr>
        <a:noFill/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en-US" sz="900" b="0" i="0" u="none" strike="noStrike" kern="1200" baseline="0">
              <a:solidFill>
                <a:srgbClr val="595959"/>
              </a:solidFill>
              <a:latin typeface="Calibri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hu-H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US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Motiváció</a:t>
            </a:r>
          </a:p>
        </c:rich>
      </c:tx>
      <c:layout/>
      <c:overlay val="0"/>
      <c:spPr>
        <a:noFill/>
        <a:ln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Motiváció</c:v>
          </c:tx>
          <c:spPr>
            <a:solidFill>
              <a:srgbClr val="5B9BD5"/>
            </a:solidFill>
            <a:ln>
              <a:noFill/>
            </a:ln>
          </c:spPr>
          <c:invertIfNegative val="0"/>
          <c:cat>
            <c:strLit>
              <c:ptCount val="5"/>
              <c:pt idx="0">
                <c:v>Sokkal rosszabb</c:v>
              </c:pt>
              <c:pt idx="1">
                <c:v>Kicsit rosszabb</c:v>
              </c:pt>
              <c:pt idx="2">
                <c:v>Ugyanolyan</c:v>
              </c:pt>
              <c:pt idx="3">
                <c:v>Jobb</c:v>
              </c:pt>
              <c:pt idx="4">
                <c:v>Sokkal jobb</c:v>
              </c:pt>
            </c:strLit>
          </c:cat>
          <c:val>
            <c:numLit>
              <c:formatCode>General</c:formatCode>
              <c:ptCount val="5"/>
              <c:pt idx="0">
                <c:v>9</c:v>
              </c:pt>
              <c:pt idx="1">
                <c:v>34</c:v>
              </c:pt>
              <c:pt idx="2">
                <c:v>16</c:v>
              </c:pt>
              <c:pt idx="3">
                <c:v>6</c:v>
              </c:pt>
              <c:pt idx="4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977600"/>
        <c:axId val="49976064"/>
      </c:barChart>
      <c:valAx>
        <c:axId val="49976064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hu-HU"/>
          </a:p>
        </c:txPr>
        <c:crossAx val="49977600"/>
        <c:crosses val="autoZero"/>
        <c:crossBetween val="between"/>
      </c:valAx>
      <c:catAx>
        <c:axId val="499776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hu-HU"/>
          </a:p>
        </c:txPr>
        <c:crossAx val="4997606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hu-H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US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Kifejezőképesség</a:t>
            </a:r>
          </a:p>
        </c:rich>
      </c:tx>
      <c:layout/>
      <c:overlay val="0"/>
      <c:spPr>
        <a:noFill/>
        <a:ln>
          <a:noFill/>
        </a:ln>
      </c:spPr>
    </c:title>
    <c:autoTitleDeleted val="0"/>
    <c:plotArea>
      <c:layout>
        <c:manualLayout>
          <c:xMode val="edge"/>
          <c:yMode val="edge"/>
          <c:x val="1.0638297872340425E-4"/>
          <c:y val="0.16465733541721883"/>
          <c:w val="0.98022923996202604"/>
          <c:h val="0.83534068307520071"/>
        </c:manualLayout>
      </c:layout>
      <c:barChart>
        <c:barDir val="bar"/>
        <c:grouping val="clustered"/>
        <c:varyColors val="0"/>
        <c:ser>
          <c:idx val="0"/>
          <c:order val="0"/>
          <c:tx>
            <c:v>Kifejezőképesség</c:v>
          </c:tx>
          <c:spPr>
            <a:solidFill>
              <a:srgbClr val="5B9BD5"/>
            </a:solidFill>
            <a:ln>
              <a:noFill/>
            </a:ln>
          </c:spPr>
          <c:invertIfNegative val="0"/>
          <c:cat>
            <c:strLit>
              <c:ptCount val="5"/>
              <c:pt idx="0">
                <c:v>Sokkal rosszabb</c:v>
              </c:pt>
              <c:pt idx="1">
                <c:v>Kicsit rosszabb</c:v>
              </c:pt>
              <c:pt idx="2">
                <c:v>Ugyanolyan</c:v>
              </c:pt>
              <c:pt idx="3">
                <c:v>Jobb</c:v>
              </c:pt>
              <c:pt idx="4">
                <c:v>Sokkal jobb</c:v>
              </c:pt>
            </c:strLit>
          </c:cat>
          <c:val>
            <c:numLit>
              <c:formatCode>General</c:formatCode>
              <c:ptCount val="5"/>
              <c:pt idx="0">
                <c:v>11</c:v>
              </c:pt>
              <c:pt idx="1">
                <c:v>26</c:v>
              </c:pt>
              <c:pt idx="2">
                <c:v>20</c:v>
              </c:pt>
              <c:pt idx="3">
                <c:v>10</c:v>
              </c:pt>
              <c:pt idx="4">
                <c:v>3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696128"/>
        <c:axId val="49694592"/>
      </c:barChart>
      <c:valAx>
        <c:axId val="49694592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hu-HU"/>
          </a:p>
        </c:txPr>
        <c:crossAx val="49696128"/>
        <c:crosses val="autoZero"/>
        <c:crossBetween val="between"/>
      </c:valAx>
      <c:catAx>
        <c:axId val="496961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hu-HU"/>
          </a:p>
        </c:txPr>
        <c:crossAx val="4969459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800" b="1" i="0" u="none" strike="noStrike" kern="1200" baseline="0">
                <a:solidFill>
                  <a:srgbClr val="404040"/>
                </a:solidFill>
                <a:latin typeface="Calibri"/>
              </a:defRPr>
            </a:pPr>
            <a:r>
              <a:rPr lang="en-US" sz="1800" b="1" i="0" u="none" strike="noStrike" kern="1200" cap="none" spc="0" baseline="0">
                <a:solidFill>
                  <a:srgbClr val="404040"/>
                </a:solidFill>
                <a:uFillTx/>
                <a:latin typeface="Calibri"/>
              </a:rPr>
              <a:t>Hol szerzett diplomát?</a:t>
            </a:r>
          </a:p>
        </c:rich>
      </c:tx>
      <c:layout/>
      <c:overlay val="0"/>
      <c:spPr>
        <a:noFill/>
        <a:ln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v>Hol szerzett diplomát?</c:v>
          </c:tx>
          <c:dPt>
            <c:idx val="0"/>
            <c:bubble3D val="0"/>
            <c:spPr>
              <a:solidFill>
                <a:srgbClr val="5B9BD5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ED7D31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A5A5A5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</c:dPt>
          <c:dLbls>
            <c:spPr>
              <a:blipFill>
                <a:blip xmlns:r="http://schemas.openxmlformats.org/officeDocument/2006/relationships" r:embed="rId1"/>
                <a:tile/>
              </a:blipFill>
              <a:ln>
                <a:noFill/>
              </a:ln>
              <a:effectLst>
                <a:outerShdw dist="38096" dir="2700000" algn="tl">
                  <a:srgbClr val="000000">
                    <a:alpha val="40000"/>
                  </a:srgbClr>
                </a:outerShdw>
              </a:effectLst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en-US" sz="1000" b="1" i="0" u="none" strike="noStrike" kern="1200" baseline="0">
                    <a:solidFill>
                      <a:srgbClr val="FFFFFF"/>
                    </a:solidFill>
                    <a:latin typeface="Calibri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Lit>
              <c:ptCount val="4"/>
              <c:pt idx="0">
                <c:v>DUF vagy elődei</c:v>
              </c:pt>
              <c:pt idx="1">
                <c:v>Tudományegyetem</c:v>
              </c:pt>
              <c:pt idx="2">
                <c:v>Műszaki egyetem</c:v>
              </c:pt>
              <c:pt idx="3">
                <c:v>más felsőoktatási intézmény</c:v>
              </c:pt>
            </c:strLit>
          </c:cat>
          <c:val>
            <c:numLit>
              <c:formatCode>General</c:formatCode>
              <c:ptCount val="4"/>
              <c:pt idx="0">
                <c:v>21</c:v>
              </c:pt>
              <c:pt idx="1">
                <c:v>40</c:v>
              </c:pt>
              <c:pt idx="2">
                <c:v>27</c:v>
              </c:pt>
              <c:pt idx="3">
                <c:v>23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</c:spPr>
    </c:plotArea>
    <c:legend>
      <c:legendPos val="r"/>
      <c:layout/>
      <c:overlay val="0"/>
      <c:spPr>
        <a:solidFill>
          <a:srgbClr val="F2F2F2">
            <a:alpha val="39000"/>
          </a:srgbClr>
        </a:solidFill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en-US" sz="900" b="0" i="0" u="none" strike="noStrike" kern="1200" baseline="0">
              <a:solidFill>
                <a:srgbClr val="404040"/>
              </a:solidFill>
              <a:latin typeface="Calibri"/>
            </a:defRPr>
          </a:pPr>
          <a:endParaRPr lang="hu-HU"/>
        </a:p>
      </c:txPr>
    </c:legend>
    <c:plotVisOnly val="1"/>
    <c:dispBlanksAs val="gap"/>
    <c:showDLblsOverMax val="0"/>
  </c:chart>
  <c:spPr>
    <a:gradFill>
      <a:gsLst>
        <a:gs pos="0">
          <a:srgbClr val="FFFFFF"/>
        </a:gs>
        <a:gs pos="100000">
          <a:srgbClr val="FFFFFF"/>
        </a:gs>
      </a:gsLst>
      <a:path path="circle">
        <a:fillToRect l="50000" t="-80000" r="50000" b="180000"/>
      </a:path>
    </a:gradFill>
    <a:ln w="9528" cap="flat">
      <a:solidFill>
        <a:srgbClr val="BFBFBF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900" b="0" i="0" u="none" strike="noStrike" kern="1200" baseline="0">
          <a:solidFill>
            <a:srgbClr val="000000"/>
          </a:solidFill>
          <a:latin typeface="Calibri"/>
        </a:defRPr>
      </a:pPr>
      <a:endParaRPr lang="hu-H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US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Kötelességtudás</a:t>
            </a:r>
          </a:p>
        </c:rich>
      </c:tx>
      <c:layout/>
      <c:overlay val="0"/>
      <c:spPr>
        <a:noFill/>
        <a:ln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Kötelességtudás</c:v>
          </c:tx>
          <c:spPr>
            <a:solidFill>
              <a:srgbClr val="5B9BD5"/>
            </a:solidFill>
            <a:ln>
              <a:noFill/>
            </a:ln>
          </c:spPr>
          <c:invertIfNegative val="0"/>
          <c:cat>
            <c:strLit>
              <c:ptCount val="5"/>
              <c:pt idx="0">
                <c:v>Sokkal rosszabb</c:v>
              </c:pt>
              <c:pt idx="1">
                <c:v>Kicsit rosszabb</c:v>
              </c:pt>
              <c:pt idx="2">
                <c:v>Ugyanolyan</c:v>
              </c:pt>
              <c:pt idx="3">
                <c:v>Jobb</c:v>
              </c:pt>
              <c:pt idx="4">
                <c:v>Sokkal jobb</c:v>
              </c:pt>
            </c:strLit>
          </c:cat>
          <c:val>
            <c:numLit>
              <c:formatCode>General</c:formatCode>
              <c:ptCount val="5"/>
              <c:pt idx="0">
                <c:v>9</c:v>
              </c:pt>
              <c:pt idx="1">
                <c:v>21</c:v>
              </c:pt>
              <c:pt idx="2">
                <c:v>24</c:v>
              </c:pt>
              <c:pt idx="3">
                <c:v>8</c:v>
              </c:pt>
              <c:pt idx="4">
                <c:v>3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722112"/>
        <c:axId val="49708032"/>
      </c:barChart>
      <c:valAx>
        <c:axId val="49708032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hu-HU"/>
          </a:p>
        </c:txPr>
        <c:crossAx val="49722112"/>
        <c:crosses val="autoZero"/>
        <c:crossBetween val="between"/>
      </c:valAx>
      <c:catAx>
        <c:axId val="497221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hu-HU"/>
          </a:p>
        </c:txPr>
        <c:crossAx val="4970803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hu-H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hu-HU"/>
              <a:t>Kreativitás</a:t>
            </a:r>
          </a:p>
        </c:rich>
      </c:tx>
      <c:layout/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0232645384467649"/>
          <c:y val="0.13135230962330519"/>
          <c:w val="0.65475797858491092"/>
          <c:h val="0.647608171992904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Sheet6!$B$1</c:f>
              <c:strCache>
                <c:ptCount val="1"/>
                <c:pt idx="0">
                  <c:v>Kreativitás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</c:spPr>
          <c:invertIfNegative val="0"/>
          <c:cat>
            <c:strRef>
              <c:f>Sheet6!$A$2:$A$6</c:f>
              <c:strCache>
                <c:ptCount val="5"/>
                <c:pt idx="0">
                  <c:v>Sokkal rosszabb</c:v>
                </c:pt>
                <c:pt idx="1">
                  <c:v>Kicsit rosszabb</c:v>
                </c:pt>
                <c:pt idx="2">
                  <c:v>Ugyanolyan</c:v>
                </c:pt>
                <c:pt idx="3">
                  <c:v>Jobb</c:v>
                </c:pt>
                <c:pt idx="4">
                  <c:v>Sokkal jobb</c:v>
                </c:pt>
              </c:strCache>
            </c:strRef>
          </c:cat>
          <c:val>
            <c:numRef>
              <c:f>Sheet6!$B$2:$B$6</c:f>
              <c:numCache>
                <c:formatCode>General</c:formatCode>
                <c:ptCount val="5"/>
                <c:pt idx="0">
                  <c:v>4</c:v>
                </c:pt>
                <c:pt idx="1">
                  <c:v>13</c:v>
                </c:pt>
                <c:pt idx="2">
                  <c:v>22</c:v>
                </c:pt>
                <c:pt idx="3">
                  <c:v>17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624960"/>
        <c:axId val="49623424"/>
      </c:barChart>
      <c:valAx>
        <c:axId val="49623424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</c:spPr>
        <c:crossAx val="49624960"/>
        <c:crosses val="autoZero"/>
        <c:crossBetween val="between"/>
      </c:valAx>
      <c:catAx>
        <c:axId val="49624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crossAx val="4962342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chemeClr val="accent4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hu-H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400" b="0" i="0" u="none" strike="noStrike" kern="1200" spc="0" baseline="0">
                <a:solidFill>
                  <a:srgbClr val="595959"/>
                </a:solidFill>
                <a:latin typeface="Calibri"/>
              </a:defRPr>
            </a:pPr>
            <a:r>
              <a:rPr lang="en-US" sz="1400" b="0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Változás</a:t>
            </a:r>
          </a:p>
        </c:rich>
      </c:tx>
      <c:overlay val="0"/>
      <c:spPr>
        <a:noFill/>
        <a:ln>
          <a:noFill/>
        </a:ln>
      </c:spPr>
    </c:title>
    <c:autoTitleDeleted val="0"/>
    <c:view3D>
      <c:rotX val="0"/>
      <c:rotY val="4"/>
      <c:rAngAx val="1"/>
    </c:view3D>
    <c:floor>
      <c:thickness val="0"/>
      <c:spPr>
        <a:noFill/>
        <a:ln>
          <a:noFill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Változás</c:v>
          </c:tx>
          <c:spPr>
            <a:solidFill>
              <a:srgbClr val="5B9BD5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műszaki</c:v>
              </c:pt>
              <c:pt idx="1">
                <c:v>informatikai</c:v>
              </c:pt>
              <c:pt idx="2">
                <c:v>társ.tud</c:v>
              </c:pt>
              <c:pt idx="3">
                <c:v>tanárképző</c:v>
              </c:pt>
            </c:strLit>
          </c:cat>
          <c:val>
            <c:numLit>
              <c:formatCode>General</c:formatCode>
              <c:ptCount val="4"/>
              <c:pt idx="0">
                <c:v>-0.38</c:v>
              </c:pt>
              <c:pt idx="1">
                <c:v>-0.34</c:v>
              </c:pt>
              <c:pt idx="2">
                <c:v>-0.5</c:v>
              </c:pt>
              <c:pt idx="3">
                <c:v>-0.21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747456"/>
        <c:axId val="49745920"/>
        <c:axId val="0"/>
      </c:bar3DChart>
      <c:valAx>
        <c:axId val="49745920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hu-HU"/>
          </a:p>
        </c:txPr>
        <c:crossAx val="49747456"/>
        <c:crosses val="autoZero"/>
        <c:crossBetween val="between"/>
      </c:valAx>
      <c:catAx>
        <c:axId val="49747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hu-HU"/>
          </a:p>
        </c:txPr>
        <c:crossAx val="4974592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Calibri"/>
        </a:defRPr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800" b="1" i="0" u="none" strike="noStrike" kern="1200" baseline="0">
                <a:solidFill>
                  <a:srgbClr val="404040"/>
                </a:solidFill>
                <a:latin typeface="Calibri"/>
              </a:defRPr>
            </a:pPr>
            <a:r>
              <a:rPr lang="en-US" sz="1800" b="1" i="0" u="none" strike="noStrike" kern="1200" cap="none" spc="0" baseline="0">
                <a:solidFill>
                  <a:srgbClr val="404040"/>
                </a:solidFill>
                <a:uFillTx/>
                <a:latin typeface="Calibri"/>
              </a:rPr>
              <a:t>Fontosság</a:t>
            </a:r>
          </a:p>
        </c:rich>
      </c:tx>
      <c:layout/>
      <c:overlay val="0"/>
      <c:spPr>
        <a:noFill/>
        <a:ln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v>Fontosság</c:v>
          </c:tx>
          <c:dPt>
            <c:idx val="0"/>
            <c:bubble3D val="0"/>
            <c:spPr>
              <a:solidFill>
                <a:srgbClr val="5B9BD5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ED7D31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A5A5A5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4472C4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</c:dPt>
          <c:dLbls>
            <c:spPr>
              <a:blipFill>
                <a:blip xmlns:r="http://schemas.openxmlformats.org/officeDocument/2006/relationships" r:embed="rId1"/>
                <a:tile/>
              </a:blipFill>
              <a:ln>
                <a:noFill/>
              </a:ln>
              <a:effectLst>
                <a:outerShdw dist="38096" dir="2700000" algn="tl">
                  <a:srgbClr val="000000">
                    <a:alpha val="40000"/>
                  </a:srgbClr>
                </a:outerShdw>
              </a:effectLst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en-US" sz="1000" b="1" i="0" u="none" strike="noStrike" kern="1200" baseline="0">
                    <a:solidFill>
                      <a:srgbClr val="FFFFFF"/>
                    </a:solidFill>
                    <a:latin typeface="Calibri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Lit>
              <c:ptCount val="5"/>
              <c:pt idx="0">
                <c:v>egyáltalán nem fontos</c:v>
              </c:pt>
              <c:pt idx="1">
                <c:v>nem fontos</c:v>
              </c:pt>
              <c:pt idx="2">
                <c:v>közömbös</c:v>
              </c:pt>
              <c:pt idx="3">
                <c:v>fontos</c:v>
              </c:pt>
              <c:pt idx="4">
                <c:v>nagyon fontos</c:v>
              </c:pt>
            </c:strLit>
          </c:cat>
          <c:val>
            <c:numLit>
              <c:formatCode>General</c:formatCode>
              <c:ptCount val="5"/>
              <c:pt idx="0">
                <c:v>0</c:v>
              </c:pt>
              <c:pt idx="1">
                <c:v>0</c:v>
              </c:pt>
              <c:pt idx="2">
                <c:v>4</c:v>
              </c:pt>
              <c:pt idx="3">
                <c:v>10</c:v>
              </c:pt>
              <c:pt idx="4">
                <c:v>50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</c:spPr>
    </c:plotArea>
    <c:legend>
      <c:legendPos val="r"/>
      <c:layout/>
      <c:overlay val="0"/>
      <c:spPr>
        <a:solidFill>
          <a:srgbClr val="F2F2F2">
            <a:alpha val="39000"/>
          </a:srgbClr>
        </a:solidFill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en-US" sz="900" b="0" i="0" u="none" strike="noStrike" kern="1200" baseline="0">
              <a:solidFill>
                <a:srgbClr val="404040"/>
              </a:solidFill>
              <a:latin typeface="Calibri"/>
            </a:defRPr>
          </a:pPr>
          <a:endParaRPr lang="hu-HU"/>
        </a:p>
      </c:txPr>
    </c:legend>
    <c:plotVisOnly val="1"/>
    <c:dispBlanksAs val="gap"/>
    <c:showDLblsOverMax val="0"/>
  </c:chart>
  <c:spPr>
    <a:gradFill>
      <a:gsLst>
        <a:gs pos="0">
          <a:srgbClr val="FFFFFF"/>
        </a:gs>
        <a:gs pos="100000">
          <a:srgbClr val="FFFFFF"/>
        </a:gs>
      </a:gsLst>
      <a:path path="circle">
        <a:fillToRect l="50000" t="-80000" r="50000" b="180000"/>
      </a:path>
    </a:gradFill>
    <a:ln w="9528" cap="flat">
      <a:solidFill>
        <a:srgbClr val="BFBFBF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900" b="0" i="0" u="none" strike="noStrike" kern="1200" baseline="0">
          <a:solidFill>
            <a:srgbClr val="000000"/>
          </a:solidFill>
          <a:latin typeface="Calibri"/>
        </a:defRPr>
      </a:pPr>
      <a:endParaRPr lang="hu-H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Fontosság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Sheet1!$A$2:$A$6</c:f>
              <c:strCache>
                <c:ptCount val="5"/>
                <c:pt idx="0">
                  <c:v>egyáltalán nem fontos</c:v>
                </c:pt>
                <c:pt idx="1">
                  <c:v>nem fontos</c:v>
                </c:pt>
                <c:pt idx="2">
                  <c:v>közömbös</c:v>
                </c:pt>
                <c:pt idx="3">
                  <c:v>fontos</c:v>
                </c:pt>
                <c:pt idx="4">
                  <c:v>nagyon fontos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10</c:v>
                </c:pt>
                <c:pt idx="4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Hallgatók szintje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Sheet1!$A$2:$A$6</c:f>
              <c:strCache>
                <c:ptCount val="5"/>
                <c:pt idx="0">
                  <c:v>egyáltalán nem fontos</c:v>
                </c:pt>
                <c:pt idx="1">
                  <c:v>nem fontos</c:v>
                </c:pt>
                <c:pt idx="2">
                  <c:v>közömbös</c:v>
                </c:pt>
                <c:pt idx="3">
                  <c:v>fontos</c:v>
                </c:pt>
                <c:pt idx="4">
                  <c:v>nagyon fontos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12</c:v>
                </c:pt>
                <c:pt idx="2">
                  <c:v>37</c:v>
                </c:pt>
                <c:pt idx="3">
                  <c:v>11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Sheet1!$A$2:$A$6</c:f>
              <c:strCache>
                <c:ptCount val="5"/>
                <c:pt idx="0">
                  <c:v>egyáltalán nem fontos</c:v>
                </c:pt>
                <c:pt idx="1">
                  <c:v>nem fontos</c:v>
                </c:pt>
                <c:pt idx="2">
                  <c:v>közömbös</c:v>
                </c:pt>
                <c:pt idx="3">
                  <c:v>fontos</c:v>
                </c:pt>
                <c:pt idx="4">
                  <c:v>nagyon fontos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904896"/>
        <c:axId val="33906688"/>
        <c:axId val="70226816"/>
      </c:bar3DChart>
      <c:catAx>
        <c:axId val="3390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3906688"/>
        <c:crosses val="autoZero"/>
        <c:auto val="1"/>
        <c:lblAlgn val="ctr"/>
        <c:lblOffset val="100"/>
        <c:noMultiLvlLbl val="0"/>
      </c:catAx>
      <c:valAx>
        <c:axId val="3390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3904896"/>
        <c:crosses val="autoZero"/>
        <c:crossBetween val="between"/>
      </c:valAx>
      <c:serAx>
        <c:axId val="702268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3906688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800" b="1" i="0" u="none" strike="noStrike" kern="1200" baseline="0">
                <a:solidFill>
                  <a:srgbClr val="404040"/>
                </a:solidFill>
                <a:latin typeface="Calibri"/>
              </a:defRPr>
            </a:pPr>
            <a:r>
              <a:rPr lang="en-US" sz="1800" b="1" i="0" u="none" strike="noStrike" kern="1200" cap="none" spc="0" baseline="0">
                <a:solidFill>
                  <a:srgbClr val="404040"/>
                </a:solidFill>
                <a:uFillTx/>
                <a:latin typeface="Calibri"/>
              </a:rPr>
              <a:t>Fontosság</a:t>
            </a:r>
          </a:p>
        </c:rich>
      </c:tx>
      <c:layout/>
      <c:overlay val="0"/>
      <c:spPr>
        <a:noFill/>
        <a:ln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v>Series1</c:v>
          </c:tx>
          <c:dPt>
            <c:idx val="0"/>
            <c:bubble3D val="0"/>
            <c:spPr>
              <a:solidFill>
                <a:srgbClr val="5B9BD5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ED7D31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A5A5A5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4472C4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70AD47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</c:dPt>
          <c:dLbls>
            <c:spPr>
              <a:blipFill>
                <a:blip xmlns:r="http://schemas.openxmlformats.org/officeDocument/2006/relationships" r:embed="rId1"/>
                <a:tile/>
              </a:blipFill>
              <a:ln>
                <a:noFill/>
              </a:ln>
              <a:effectLst>
                <a:outerShdw dist="38096" dir="2700000" algn="tl">
                  <a:srgbClr val="000000">
                    <a:alpha val="40000"/>
                  </a:srgbClr>
                </a:outerShdw>
              </a:effectLst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en-US" sz="1000" b="1" i="0" u="none" strike="noStrike" kern="1200" baseline="0">
                    <a:solidFill>
                      <a:srgbClr val="FFFFFF"/>
                    </a:solidFill>
                    <a:latin typeface="Calibri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Lit>
              <c:ptCount val="6"/>
              <c:pt idx="0">
                <c:v>egyáltalán nem fontos</c:v>
              </c:pt>
              <c:pt idx="1">
                <c:v>nem fontos</c:v>
              </c:pt>
              <c:pt idx="2">
                <c:v>közömbös</c:v>
              </c:pt>
              <c:pt idx="3">
                <c:v>fontos</c:v>
              </c:pt>
              <c:pt idx="4">
                <c:v>nagyon fontos</c:v>
              </c:pt>
              <c:pt idx="5">
                <c:v>nem tudom</c:v>
              </c:pt>
            </c:strLit>
          </c:cat>
          <c:val>
            <c:numLit>
              <c:formatCode>General</c:formatCode>
              <c:ptCount val="6"/>
              <c:pt idx="0">
                <c:v>0</c:v>
              </c:pt>
              <c:pt idx="1">
                <c:v>0</c:v>
              </c:pt>
              <c:pt idx="2">
                <c:v>2</c:v>
              </c:pt>
              <c:pt idx="3">
                <c:v>19</c:v>
              </c:pt>
              <c:pt idx="4">
                <c:v>44</c:v>
              </c:pt>
              <c:pt idx="5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</c:spPr>
    </c:plotArea>
    <c:legend>
      <c:legendPos val="r"/>
      <c:layout/>
      <c:overlay val="0"/>
      <c:spPr>
        <a:solidFill>
          <a:srgbClr val="F2F2F2">
            <a:alpha val="39000"/>
          </a:srgbClr>
        </a:solidFill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en-US" sz="900" b="0" i="0" u="none" strike="noStrike" kern="1200" baseline="0">
              <a:solidFill>
                <a:srgbClr val="404040"/>
              </a:solidFill>
              <a:latin typeface="Calibri"/>
            </a:defRPr>
          </a:pPr>
          <a:endParaRPr lang="hu-HU"/>
        </a:p>
      </c:txPr>
    </c:legend>
    <c:plotVisOnly val="1"/>
    <c:dispBlanksAs val="gap"/>
    <c:showDLblsOverMax val="0"/>
  </c:chart>
  <c:spPr>
    <a:gradFill>
      <a:gsLst>
        <a:gs pos="0">
          <a:srgbClr val="FFFFFF"/>
        </a:gs>
        <a:gs pos="100000">
          <a:srgbClr val="FFFFFF"/>
        </a:gs>
      </a:gsLst>
      <a:path path="circle">
        <a:fillToRect l="50000" t="-80000" r="50000" b="180000"/>
      </a:path>
    </a:gradFill>
    <a:ln w="9528" cap="flat">
      <a:solidFill>
        <a:srgbClr val="BFBFBF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900" b="0" i="0" u="none" strike="noStrike" kern="1200" baseline="0">
          <a:solidFill>
            <a:srgbClr val="000000"/>
          </a:solidFill>
          <a:latin typeface="Calibri"/>
        </a:defRPr>
      </a:pPr>
      <a:endParaRPr lang="hu-H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Problémamegoldás képessége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136482939632549E-2"/>
          <c:y val="0.25504629629629627"/>
          <c:w val="0.73345253718285219"/>
          <c:h val="0.5132709973753281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Sheet14!$B$1</c:f>
              <c:strCache>
                <c:ptCount val="1"/>
                <c:pt idx="0">
                  <c:v>Fontosság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Sheet14!$A$2:$A$6</c:f>
              <c:strCache>
                <c:ptCount val="5"/>
                <c:pt idx="0">
                  <c:v>egyáltalán nem fontos</c:v>
                </c:pt>
                <c:pt idx="1">
                  <c:v>nem fontos</c:v>
                </c:pt>
                <c:pt idx="2">
                  <c:v>közömbös</c:v>
                </c:pt>
                <c:pt idx="3">
                  <c:v>fontos</c:v>
                </c:pt>
                <c:pt idx="4">
                  <c:v>nagyon fontos</c:v>
                </c:pt>
              </c:strCache>
            </c:strRef>
          </c:cat>
          <c:val>
            <c:numRef>
              <c:f>Sheet14!$B$2:$B$6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19</c:v>
                </c:pt>
                <c:pt idx="4">
                  <c:v>44</c:v>
                </c:pt>
              </c:numCache>
            </c:numRef>
          </c:val>
        </c:ser>
        <c:ser>
          <c:idx val="1"/>
          <c:order val="1"/>
          <c:tx>
            <c:strRef>
              <c:f>Sheet14!$C$1</c:f>
              <c:strCache>
                <c:ptCount val="1"/>
                <c:pt idx="0">
                  <c:v>Hallgatók szintje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Sheet14!$A$2:$A$6</c:f>
              <c:strCache>
                <c:ptCount val="5"/>
                <c:pt idx="0">
                  <c:v>egyáltalán nem fontos</c:v>
                </c:pt>
                <c:pt idx="1">
                  <c:v>nem fontos</c:v>
                </c:pt>
                <c:pt idx="2">
                  <c:v>közömbös</c:v>
                </c:pt>
                <c:pt idx="3">
                  <c:v>fontos</c:v>
                </c:pt>
                <c:pt idx="4">
                  <c:v>nagyon fontos</c:v>
                </c:pt>
              </c:strCache>
            </c:strRef>
          </c:cat>
          <c:val>
            <c:numRef>
              <c:f>Sheet14!$C$2:$C$6</c:f>
              <c:numCache>
                <c:formatCode>General</c:formatCode>
                <c:ptCount val="5"/>
                <c:pt idx="0">
                  <c:v>2</c:v>
                </c:pt>
                <c:pt idx="1">
                  <c:v>14</c:v>
                </c:pt>
                <c:pt idx="2">
                  <c:v>30</c:v>
                </c:pt>
                <c:pt idx="3">
                  <c:v>9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985280"/>
        <c:axId val="33986816"/>
        <c:axId val="70229504"/>
      </c:bar3DChart>
      <c:catAx>
        <c:axId val="3398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3986816"/>
        <c:crosses val="autoZero"/>
        <c:auto val="1"/>
        <c:lblAlgn val="ctr"/>
        <c:lblOffset val="100"/>
        <c:noMultiLvlLbl val="0"/>
      </c:catAx>
      <c:valAx>
        <c:axId val="3398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3985280"/>
        <c:crosses val="autoZero"/>
        <c:crossBetween val="between"/>
      </c:valAx>
      <c:serAx>
        <c:axId val="702295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3986816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800" b="1" i="0" u="none" strike="noStrike" kern="1200" baseline="0">
                <a:solidFill>
                  <a:srgbClr val="404040"/>
                </a:solidFill>
                <a:latin typeface="Calibri"/>
              </a:defRPr>
            </a:pPr>
            <a:r>
              <a:rPr lang="en-US" sz="1800" b="1" i="0" u="none" strike="noStrike" kern="1200" cap="none" spc="0" baseline="0">
                <a:solidFill>
                  <a:srgbClr val="404040"/>
                </a:solidFill>
                <a:uFillTx/>
                <a:latin typeface="Calibri"/>
              </a:rPr>
              <a:t>Fontosság</a:t>
            </a:r>
          </a:p>
        </c:rich>
      </c:tx>
      <c:layout/>
      <c:overlay val="0"/>
      <c:spPr>
        <a:noFill/>
        <a:ln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v>Fontosság</c:v>
          </c:tx>
          <c:dPt>
            <c:idx val="0"/>
            <c:bubble3D val="0"/>
            <c:spPr>
              <a:solidFill>
                <a:srgbClr val="5B9BD5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ED7D31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A5A5A5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4472C4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70AD47"/>
              </a:solidFill>
              <a:ln>
                <a:noFill/>
              </a:ln>
              <a:effectLst>
                <a:outerShdw dir="16200000" algn="tl">
                  <a:srgbClr val="000000">
                    <a:alpha val="20000"/>
                  </a:srgbClr>
                </a:outerShdw>
              </a:effectLst>
            </c:spPr>
          </c:dPt>
          <c:dLbls>
            <c:spPr>
              <a:blipFill>
                <a:blip xmlns:r="http://schemas.openxmlformats.org/officeDocument/2006/relationships" r:embed="rId1"/>
                <a:tile/>
              </a:blipFill>
              <a:ln>
                <a:noFill/>
              </a:ln>
              <a:effectLst>
                <a:outerShdw dist="38096" dir="2700000" algn="tl">
                  <a:srgbClr val="000000">
                    <a:alpha val="40000"/>
                  </a:srgbClr>
                </a:outerShdw>
              </a:effectLst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lang="en-US" sz="1000" b="1" i="0" u="none" strike="noStrike" kern="1200" baseline="0">
                    <a:solidFill>
                      <a:srgbClr val="FFFFFF"/>
                    </a:solidFill>
                    <a:latin typeface="Calibri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Lit>
              <c:ptCount val="6"/>
              <c:pt idx="0">
                <c:v>egyáltalán nem fontos</c:v>
              </c:pt>
              <c:pt idx="1">
                <c:v>nem fontos</c:v>
              </c:pt>
              <c:pt idx="2">
                <c:v>közömbös</c:v>
              </c:pt>
              <c:pt idx="3">
                <c:v>fontos</c:v>
              </c:pt>
              <c:pt idx="4">
                <c:v>nagyon fontos</c:v>
              </c:pt>
              <c:pt idx="5">
                <c:v>nem tudom</c:v>
              </c:pt>
            </c:strLit>
          </c:cat>
          <c:val>
            <c:numLit>
              <c:formatCode>General</c:formatCode>
              <c:ptCount val="6"/>
              <c:pt idx="0">
                <c:v>0</c:v>
              </c:pt>
              <c:pt idx="1">
                <c:v>0</c:v>
              </c:pt>
              <c:pt idx="2">
                <c:v>1</c:v>
              </c:pt>
              <c:pt idx="3">
                <c:v>21</c:v>
              </c:pt>
              <c:pt idx="4">
                <c:v>42</c:v>
              </c:pt>
              <c:pt idx="5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</c:spPr>
    </c:plotArea>
    <c:legend>
      <c:legendPos val="r"/>
      <c:layout/>
      <c:overlay val="0"/>
      <c:spPr>
        <a:solidFill>
          <a:srgbClr val="F2F2F2">
            <a:alpha val="39000"/>
          </a:srgbClr>
        </a:solidFill>
        <a:ln>
          <a:noFill/>
        </a:ln>
      </c:spPr>
      <c:txPr>
        <a:bodyPr lIns="0" tIns="0" rIns="0" bIns="0"/>
        <a:lstStyle/>
        <a:p>
          <a:pPr marL="0" marR="0" indent="0" defTabSz="914400" fontAlgn="auto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tabLst/>
            <a:defRPr lang="en-US" sz="900" b="0" i="0" u="none" strike="noStrike" kern="1200" baseline="0">
              <a:solidFill>
                <a:srgbClr val="404040"/>
              </a:solidFill>
              <a:latin typeface="Calibri"/>
            </a:defRPr>
          </a:pPr>
          <a:endParaRPr lang="hu-HU"/>
        </a:p>
      </c:txPr>
    </c:legend>
    <c:plotVisOnly val="1"/>
    <c:dispBlanksAs val="gap"/>
    <c:showDLblsOverMax val="0"/>
  </c:chart>
  <c:spPr>
    <a:gradFill>
      <a:gsLst>
        <a:gs pos="0">
          <a:srgbClr val="FFFFFF"/>
        </a:gs>
        <a:gs pos="100000">
          <a:srgbClr val="FFFFFF"/>
        </a:gs>
      </a:gsLst>
      <a:path path="circle">
        <a:fillToRect l="50000" t="-80000" r="50000" b="180000"/>
      </a:path>
    </a:gradFill>
    <a:ln w="9528" cap="flat">
      <a:solidFill>
        <a:srgbClr val="BFBFBF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900" b="0" i="0" u="none" strike="noStrike" kern="1200" baseline="0">
          <a:solidFill>
            <a:srgbClr val="000000"/>
          </a:solidFill>
          <a:latin typeface="Calibri"/>
        </a:defRPr>
      </a:pPr>
      <a:endParaRPr lang="hu-H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Hatékony időbeosztás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Sheet13!$B$1</c:f>
              <c:strCache>
                <c:ptCount val="1"/>
                <c:pt idx="0">
                  <c:v>Fontosság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Sheet13!$A$2:$A$6</c:f>
              <c:strCache>
                <c:ptCount val="5"/>
                <c:pt idx="0">
                  <c:v>egyáltalán nem fontos</c:v>
                </c:pt>
                <c:pt idx="1">
                  <c:v>nem fontos</c:v>
                </c:pt>
                <c:pt idx="2">
                  <c:v>közömbös</c:v>
                </c:pt>
                <c:pt idx="3">
                  <c:v>fontos</c:v>
                </c:pt>
                <c:pt idx="4">
                  <c:v>nagyon fontos</c:v>
                </c:pt>
              </c:strCache>
            </c:strRef>
          </c:cat>
          <c:val>
            <c:numRef>
              <c:f>Sheet13!$B$2:$B$6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21</c:v>
                </c:pt>
                <c:pt idx="4">
                  <c:v>42</c:v>
                </c:pt>
              </c:numCache>
            </c:numRef>
          </c:val>
        </c:ser>
        <c:ser>
          <c:idx val="1"/>
          <c:order val="1"/>
          <c:tx>
            <c:strRef>
              <c:f>Sheet13!$C$1</c:f>
              <c:strCache>
                <c:ptCount val="1"/>
                <c:pt idx="0">
                  <c:v>Hallgatók szintje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Sheet13!$A$2:$A$6</c:f>
              <c:strCache>
                <c:ptCount val="5"/>
                <c:pt idx="0">
                  <c:v>egyáltalán nem fontos</c:v>
                </c:pt>
                <c:pt idx="1">
                  <c:v>nem fontos</c:v>
                </c:pt>
                <c:pt idx="2">
                  <c:v>közömbös</c:v>
                </c:pt>
                <c:pt idx="3">
                  <c:v>fontos</c:v>
                </c:pt>
                <c:pt idx="4">
                  <c:v>nagyon fontos</c:v>
                </c:pt>
              </c:strCache>
            </c:strRef>
          </c:cat>
          <c:val>
            <c:numRef>
              <c:f>Sheet13!$C$2:$C$6</c:f>
              <c:numCache>
                <c:formatCode>General</c:formatCode>
                <c:ptCount val="5"/>
                <c:pt idx="0">
                  <c:v>1</c:v>
                </c:pt>
                <c:pt idx="1">
                  <c:v>13</c:v>
                </c:pt>
                <c:pt idx="2">
                  <c:v>37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020224"/>
        <c:axId val="42022016"/>
        <c:axId val="41957568"/>
      </c:bar3DChart>
      <c:catAx>
        <c:axId val="4202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2022016"/>
        <c:crosses val="autoZero"/>
        <c:auto val="1"/>
        <c:lblAlgn val="ctr"/>
        <c:lblOffset val="100"/>
        <c:noMultiLvlLbl val="0"/>
      </c:catAx>
      <c:valAx>
        <c:axId val="4202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2020224"/>
        <c:crosses val="autoZero"/>
        <c:crossBetween val="between"/>
      </c:valAx>
      <c:serAx>
        <c:axId val="419575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2022016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Internetes kommunikáció és a hálózatokban való részvétel képessége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690772595808717E-2"/>
          <c:y val="0.22589079018687092"/>
          <c:w val="0.78404484916339323"/>
          <c:h val="0.5527280924375281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Sheet11!$B$1</c:f>
              <c:strCache>
                <c:ptCount val="1"/>
                <c:pt idx="0">
                  <c:v>Fontosság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Sheet11!$A$2:$A$6</c:f>
              <c:strCache>
                <c:ptCount val="5"/>
                <c:pt idx="0">
                  <c:v>egyáltalán nem fontos</c:v>
                </c:pt>
                <c:pt idx="1">
                  <c:v>nem fontos</c:v>
                </c:pt>
                <c:pt idx="2">
                  <c:v>közömbös</c:v>
                </c:pt>
                <c:pt idx="3">
                  <c:v>fontos</c:v>
                </c:pt>
                <c:pt idx="4">
                  <c:v>nagyon fontos</c:v>
                </c:pt>
              </c:strCache>
            </c:strRef>
          </c:cat>
          <c:val>
            <c:numRef>
              <c:f>Sheet11!$B$2:$B$6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18</c:v>
                </c:pt>
                <c:pt idx="4">
                  <c:v>38</c:v>
                </c:pt>
              </c:numCache>
            </c:numRef>
          </c:val>
        </c:ser>
        <c:ser>
          <c:idx val="1"/>
          <c:order val="1"/>
          <c:tx>
            <c:strRef>
              <c:f>Sheet11!$C$1</c:f>
              <c:strCache>
                <c:ptCount val="1"/>
                <c:pt idx="0">
                  <c:v>Hallgatók szintje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Sheet11!$A$2:$A$6</c:f>
              <c:strCache>
                <c:ptCount val="5"/>
                <c:pt idx="0">
                  <c:v>egyáltalán nem fontos</c:v>
                </c:pt>
                <c:pt idx="1">
                  <c:v>nem fontos</c:v>
                </c:pt>
                <c:pt idx="2">
                  <c:v>közömbös</c:v>
                </c:pt>
                <c:pt idx="3">
                  <c:v>fontos</c:v>
                </c:pt>
                <c:pt idx="4">
                  <c:v>nagyon fontos</c:v>
                </c:pt>
              </c:strCache>
            </c:strRef>
          </c:cat>
          <c:val>
            <c:numRef>
              <c:f>Sheet11!$C$2:$C$6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21</c:v>
                </c:pt>
                <c:pt idx="4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070784"/>
        <c:axId val="42072320"/>
        <c:axId val="47120384"/>
      </c:bar3DChart>
      <c:catAx>
        <c:axId val="4207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2072320"/>
        <c:crosses val="autoZero"/>
        <c:auto val="1"/>
        <c:lblAlgn val="ctr"/>
        <c:lblOffset val="100"/>
        <c:noMultiLvlLbl val="0"/>
      </c:catAx>
      <c:valAx>
        <c:axId val="4207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2070784"/>
        <c:crosses val="autoZero"/>
        <c:crossBetween val="between"/>
      </c:valAx>
      <c:serAx>
        <c:axId val="471203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2072320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006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782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411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531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036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154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886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307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150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676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640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A1D54-B3F1-4E0F-BEFA-D8FA8C0B8C3F}" type="datetimeFigureOut">
              <a:rPr lang="hu-HU" smtClean="0"/>
              <a:t>2016.05.29.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417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Oktatói elvárások, oktatói vélemények a hallgatókról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Cserné dr. Adermann Gizella</a:t>
            </a:r>
          </a:p>
          <a:p>
            <a:r>
              <a:rPr lang="hu-HU" dirty="0"/>
              <a:t>e</a:t>
            </a:r>
            <a:r>
              <a:rPr lang="hu-HU" dirty="0" smtClean="0"/>
              <a:t>gyetemi docens</a:t>
            </a:r>
          </a:p>
          <a:p>
            <a:r>
              <a:rPr lang="hu-HU" dirty="0" smtClean="0"/>
              <a:t>DUE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54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12.-3. </a:t>
            </a:r>
            <a:r>
              <a:rPr lang="hu-HU" dirty="0"/>
              <a:t>Multimédiás technológiájú információk keresése, értékelése, tárolása, létrehozása, bemutatása és </a:t>
            </a:r>
            <a:r>
              <a:rPr lang="hu-HU" dirty="0" smtClean="0"/>
              <a:t>átadása (4,23 – 3,91)</a:t>
            </a:r>
          </a:p>
          <a:p>
            <a:endParaRPr lang="hu-HU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99464990"/>
              </p:ext>
            </p:extLst>
          </p:nvPr>
        </p:nvGraphicFramePr>
        <p:xfrm>
          <a:off x="556139" y="3184502"/>
          <a:ext cx="3745405" cy="255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765949"/>
              </p:ext>
            </p:extLst>
          </p:nvPr>
        </p:nvGraphicFramePr>
        <p:xfrm>
          <a:off x="5344732" y="3000777"/>
          <a:ext cx="4801673" cy="3311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5906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 példa a matematikából:</a:t>
            </a:r>
          </a:p>
          <a:p>
            <a:pPr marL="0" indent="0">
              <a:buNone/>
            </a:pPr>
            <a:r>
              <a:rPr lang="hu-HU" dirty="0"/>
              <a:t>Függvények, az analízis elemei 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41828849"/>
              </p:ext>
            </p:extLst>
          </p:nvPr>
        </p:nvGraphicFramePr>
        <p:xfrm>
          <a:off x="838200" y="2934812"/>
          <a:ext cx="3198789" cy="1894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8662246"/>
              </p:ext>
            </p:extLst>
          </p:nvPr>
        </p:nvGraphicFramePr>
        <p:xfrm>
          <a:off x="5628067" y="2934811"/>
          <a:ext cx="2949263" cy="1997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14178212"/>
              </p:ext>
            </p:extLst>
          </p:nvPr>
        </p:nvGraphicFramePr>
        <p:xfrm>
          <a:off x="2577568" y="4713668"/>
          <a:ext cx="3514140" cy="2335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24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534124"/>
              </p:ext>
            </p:extLst>
          </p:nvPr>
        </p:nvGraphicFramePr>
        <p:xfrm>
          <a:off x="838200" y="1825625"/>
          <a:ext cx="7236854" cy="3995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50724303"/>
              </p:ext>
            </p:extLst>
          </p:nvPr>
        </p:nvGraphicFramePr>
        <p:xfrm>
          <a:off x="6069285" y="2949262"/>
          <a:ext cx="5495943" cy="3412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168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Észlelt-e változást a hallgatóságban az utóbbi 5-10 évben?</a:t>
            </a:r>
          </a:p>
          <a:p>
            <a:endParaRPr lang="hu-HU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91462606"/>
              </p:ext>
            </p:extLst>
          </p:nvPr>
        </p:nvGraphicFramePr>
        <p:xfrm>
          <a:off x="838200" y="2468585"/>
          <a:ext cx="3647440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66166297"/>
              </p:ext>
            </p:extLst>
          </p:nvPr>
        </p:nvGraphicFramePr>
        <p:xfrm>
          <a:off x="5515914" y="2535577"/>
          <a:ext cx="3581400" cy="2018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68210724"/>
              </p:ext>
            </p:extLst>
          </p:nvPr>
        </p:nvGraphicFramePr>
        <p:xfrm>
          <a:off x="1425879" y="4621235"/>
          <a:ext cx="4090035" cy="2308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018910"/>
              </p:ext>
            </p:extLst>
          </p:nvPr>
        </p:nvGraphicFramePr>
        <p:xfrm>
          <a:off x="6499472" y="4711249"/>
          <a:ext cx="3571874" cy="212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538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Content Placeholder 3" descr="C:\Users\Gizi\Documents\hasit15\colourful-2.pn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20462" y="2289264"/>
            <a:ext cx="7754489" cy="440775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164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É</a:t>
            </a:r>
            <a:r>
              <a:rPr lang="hu-HU" dirty="0" smtClean="0"/>
              <a:t>rzékelt </a:t>
            </a:r>
            <a:r>
              <a:rPr lang="hu-HU" dirty="0"/>
              <a:t>változások intézetek szerinti </a:t>
            </a:r>
            <a:r>
              <a:rPr lang="hu-HU" dirty="0" smtClean="0"/>
              <a:t>átlaga</a:t>
            </a:r>
          </a:p>
          <a:p>
            <a:endParaRPr lang="hu-HU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63676694"/>
              </p:ext>
            </p:extLst>
          </p:nvPr>
        </p:nvGraphicFramePr>
        <p:xfrm>
          <a:off x="1523999" y="2640169"/>
          <a:ext cx="5134378" cy="3361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6138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Az eredmények az intézmény, kar, szak profiljától függően változni fognak!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6407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sz="4000" dirty="0" smtClean="0"/>
              <a:t>Köszönöm a figyelmet!</a:t>
            </a:r>
          </a:p>
          <a:p>
            <a:pPr algn="ctr"/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cservane@uniduna.hu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494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5124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 smtClean="0"/>
              <a:t>5. alprojekt – Mérések, felmérések, kutatások</a:t>
            </a:r>
            <a:endParaRPr lang="hu-HU" b="1" dirty="0"/>
          </a:p>
          <a:p>
            <a:endParaRPr lang="hu-HU" dirty="0" smtClean="0"/>
          </a:p>
          <a:p>
            <a:r>
              <a:rPr lang="hu-HU" dirty="0" smtClean="0"/>
              <a:t>Vizsgálataink célja a hallgatói sikerességet befolyásoló néhány tényező feltárása a hallgatók és az oktatók aspektusából</a:t>
            </a:r>
          </a:p>
          <a:p>
            <a:endParaRPr lang="hu-HU" dirty="0"/>
          </a:p>
          <a:p>
            <a:r>
              <a:rPr lang="hu-HU" dirty="0" smtClean="0"/>
              <a:t>A hallgatók vizsgálatában az objektív körülményekre és előzményekre utaló adatok mellett a tanuláshoz fontos tevékenységek és attitűdök önreflexión alapuló vizsgálatára, és néhány kompetencia  (pl. </a:t>
            </a:r>
            <a:r>
              <a:rPr lang="hu-HU" dirty="0"/>
              <a:t>s</a:t>
            </a:r>
            <a:r>
              <a:rPr lang="hu-HU" dirty="0" smtClean="0"/>
              <a:t>zövegértés, gondolkodási képesség, stb.) jelzésszerű feltárására törekedtünk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22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 smtClean="0"/>
              <a:t>Az oktatók elvárásai és véleménye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Az oktatók körében végzett vizsgálat indokai: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- Az oktatók a hallgatók elvárt kompetenciáihoz igazítják a tanítási-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tanulási folyamatokat;</a:t>
            </a:r>
          </a:p>
          <a:p>
            <a:pPr marL="0" indent="0">
              <a:buNone/>
            </a:pPr>
            <a:r>
              <a:rPr lang="hu-HU" dirty="0" smtClean="0"/>
              <a:t> - A hallgatók meglévő kompetenciáiról való oktatói benyomások 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előítéletekhez is vezethetnek, ami befolyásolhatja az értékelést;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- Az oktatói benyomások a hallgatók gyenge vagy hiányos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kompetenciáiról irányt adhatnak a felzárkóztatáshoz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623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 smtClean="0"/>
              <a:t>A vizsgálat tárgya:</a:t>
            </a:r>
          </a:p>
          <a:p>
            <a:pPr>
              <a:buFontTx/>
              <a:buChar char="-"/>
            </a:pPr>
            <a:r>
              <a:rPr lang="hu-HU" dirty="0" smtClean="0"/>
              <a:t>Az általános és alapkompetenciák fontossága az oktatók szerint;</a:t>
            </a:r>
            <a:endParaRPr lang="hu-HU" dirty="0"/>
          </a:p>
          <a:p>
            <a:pPr>
              <a:buFontTx/>
              <a:buChar char="-"/>
            </a:pPr>
            <a:r>
              <a:rPr lang="hu-HU" dirty="0" smtClean="0"/>
              <a:t>A hallgatók oktatók által becsült szintje ezekben a kompetenciákban;</a:t>
            </a:r>
          </a:p>
          <a:p>
            <a:pPr>
              <a:buFontTx/>
              <a:buChar char="-"/>
            </a:pPr>
            <a:r>
              <a:rPr lang="hu-HU" dirty="0" smtClean="0"/>
              <a:t>Valamely, adekvát középiskolai tárgyban elsajátított szakmai kompetenciák fontossága;</a:t>
            </a:r>
          </a:p>
          <a:p>
            <a:pPr>
              <a:buFontTx/>
              <a:buChar char="-"/>
            </a:pPr>
            <a:r>
              <a:rPr lang="hu-HU" dirty="0" smtClean="0"/>
              <a:t>A hallgatók becsült szintje az adott szakmai kompetenciában;</a:t>
            </a:r>
          </a:p>
          <a:p>
            <a:pPr>
              <a:buFontTx/>
              <a:buChar char="-"/>
            </a:pPr>
            <a:r>
              <a:rPr lang="hu-HU" dirty="0" smtClean="0"/>
              <a:t>A hallgatók sikeres tanulmányaihoz szükséges tulajdonságainak változása az elmúlt években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200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vizsgálat módszere: online kikérdezés</a:t>
            </a:r>
          </a:p>
          <a:p>
            <a:r>
              <a:rPr lang="hu-HU" dirty="0" smtClean="0"/>
              <a:t>A vizsgálatban résztvevő oktatók:</a:t>
            </a:r>
          </a:p>
          <a:p>
            <a:pPr marL="0" indent="0">
              <a:buNone/>
            </a:pPr>
            <a:r>
              <a:rPr lang="hu-HU" dirty="0" smtClean="0"/>
              <a:t>Összesen 81 fő adott teljes vagy részleges választ</a:t>
            </a:r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78225316"/>
              </p:ext>
            </p:extLst>
          </p:nvPr>
        </p:nvGraphicFramePr>
        <p:xfrm>
          <a:off x="838200" y="3630675"/>
          <a:ext cx="2914015" cy="1708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74000769"/>
              </p:ext>
            </p:extLst>
          </p:nvPr>
        </p:nvGraphicFramePr>
        <p:xfrm>
          <a:off x="4501196" y="3400023"/>
          <a:ext cx="3973103" cy="249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5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 smtClean="0"/>
              <a:t>Az oktatók véleménye szerint a legfontosabb általános kompetenciák és a hallgatók becsült szintje a rangsorban elfoglalt hely szerint: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400" dirty="0" smtClean="0"/>
              <a:t>1.-11. A </a:t>
            </a:r>
            <a:r>
              <a:rPr lang="hu-HU" sz="2400" dirty="0"/>
              <a:t>kommunikáció a gondolatok, érzések és tények szóbeli és írásbeli </a:t>
            </a:r>
            <a:r>
              <a:rPr lang="hu-HU" sz="2400" dirty="0" smtClean="0"/>
              <a:t>formában </a:t>
            </a:r>
            <a:r>
              <a:rPr lang="hu-HU" sz="2400" dirty="0"/>
              <a:t>történő kifejezésének és értelmezésének képessége </a:t>
            </a:r>
            <a:r>
              <a:rPr lang="hu-HU" sz="2400" dirty="0" smtClean="0"/>
              <a:t>  (</a:t>
            </a:r>
            <a:r>
              <a:rPr lang="hu-HU" sz="2400" dirty="0"/>
              <a:t>szövegértés, beszéd, olvasás és írás</a:t>
            </a:r>
            <a:r>
              <a:rPr lang="hu-HU" sz="2400" dirty="0" smtClean="0"/>
              <a:t>) (4,71-3,06)</a:t>
            </a:r>
            <a:endParaRPr lang="hu-HU" sz="2400" dirty="0"/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96889599"/>
              </p:ext>
            </p:extLst>
          </p:nvPr>
        </p:nvGraphicFramePr>
        <p:xfrm>
          <a:off x="618186" y="4167188"/>
          <a:ext cx="3975346" cy="1834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977674"/>
              </p:ext>
            </p:extLst>
          </p:nvPr>
        </p:nvGraphicFramePr>
        <p:xfrm>
          <a:off x="5445617" y="35687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3130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2.-15. </a:t>
            </a:r>
            <a:r>
              <a:rPr lang="hu-HU" dirty="0"/>
              <a:t>Problémamegoldás </a:t>
            </a:r>
            <a:r>
              <a:rPr lang="hu-HU" dirty="0" smtClean="0"/>
              <a:t>képessége (4,65-2,91)</a:t>
            </a:r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9751833"/>
              </p:ext>
            </p:extLst>
          </p:nvPr>
        </p:nvGraphicFramePr>
        <p:xfrm>
          <a:off x="639624" y="2451653"/>
          <a:ext cx="3842224" cy="2158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602481"/>
              </p:ext>
            </p:extLst>
          </p:nvPr>
        </p:nvGraphicFramePr>
        <p:xfrm>
          <a:off x="5007735" y="2585433"/>
          <a:ext cx="5630214" cy="3726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968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3. -18. Hatékony időbeosztás (4,64-2,75)</a:t>
            </a:r>
          </a:p>
          <a:p>
            <a:endParaRPr lang="hu-HU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72426241"/>
              </p:ext>
            </p:extLst>
          </p:nvPr>
        </p:nvGraphicFramePr>
        <p:xfrm>
          <a:off x="838199" y="2691792"/>
          <a:ext cx="3566375" cy="222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276361"/>
              </p:ext>
            </p:extLst>
          </p:nvPr>
        </p:nvGraphicFramePr>
        <p:xfrm>
          <a:off x="5059250" y="2691792"/>
          <a:ext cx="4934756" cy="3271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898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Ahol a hallgatók elöl vannak a sorban:</a:t>
            </a:r>
          </a:p>
          <a:p>
            <a:pPr marL="0" indent="0">
              <a:buNone/>
            </a:pPr>
            <a:r>
              <a:rPr lang="hu-HU" dirty="0" smtClean="0"/>
              <a:t>9.-1. </a:t>
            </a:r>
            <a:r>
              <a:rPr lang="hu-HU" dirty="0"/>
              <a:t>Internetes kommunikáció és a hálózatokban való részvétel </a:t>
            </a:r>
            <a:r>
              <a:rPr lang="hu-HU" dirty="0" smtClean="0"/>
              <a:t>képessége (4,46-4,4)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143381"/>
              </p:ext>
            </p:extLst>
          </p:nvPr>
        </p:nvGraphicFramePr>
        <p:xfrm>
          <a:off x="838200" y="3396803"/>
          <a:ext cx="5643093" cy="3158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618314"/>
              </p:ext>
            </p:extLst>
          </p:nvPr>
        </p:nvGraphicFramePr>
        <p:xfrm>
          <a:off x="6360017" y="339680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11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442</Words>
  <Application>Microsoft Office PowerPoint</Application>
  <PresentationFormat>Egyéni</PresentationFormat>
  <Paragraphs>69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Oktatói elvárások, oktatói vélemények a hallgatókról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Fekete Lajos Gábor</dc:creator>
  <cp:lastModifiedBy>Anetta</cp:lastModifiedBy>
  <cp:revision>43</cp:revision>
  <dcterms:created xsi:type="dcterms:W3CDTF">2016-05-02T14:53:36Z</dcterms:created>
  <dcterms:modified xsi:type="dcterms:W3CDTF">2016-05-29T20:38:27Z</dcterms:modified>
</cp:coreProperties>
</file>