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notesMasterIdLst>
    <p:notesMasterId r:id="rId20"/>
  </p:notesMasterIdLst>
  <p:sldIdLst>
    <p:sldId id="256" r:id="rId4"/>
    <p:sldId id="259" r:id="rId5"/>
    <p:sldId id="260" r:id="rId6"/>
    <p:sldId id="261" r:id="rId7"/>
    <p:sldId id="262" r:id="rId8"/>
    <p:sldId id="267" r:id="rId9"/>
    <p:sldId id="263" r:id="rId10"/>
    <p:sldId id="275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438F5386-53F9-4D9F-B057-FC8D2C31BDC0}">
          <p14:sldIdLst>
            <p14:sldId id="256"/>
            <p14:sldId id="259"/>
            <p14:sldId id="260"/>
            <p14:sldId id="261"/>
            <p14:sldId id="262"/>
            <p14:sldId id="267"/>
            <p14:sldId id="263"/>
            <p14:sldId id="275"/>
            <p14:sldId id="268"/>
            <p14:sldId id="269"/>
            <p14:sldId id="270"/>
            <p14:sldId id="272"/>
            <p14:sldId id="271"/>
            <p14:sldId id="273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660"/>
  </p:normalViewPr>
  <p:slideViewPr>
    <p:cSldViewPr snapToGrid="0">
      <p:cViewPr>
        <p:scale>
          <a:sx n="81" d="100"/>
          <a:sy n="81" d="100"/>
        </p:scale>
        <p:origin x="-8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ilesrv.dfad.duf.hu\Privat\TH\ADATSZOLG&#193;LTAT&#193;SOK\T&#225;rgyteljes&#237;t&#233;s\t&#225;rgyteljes&#237;t&#233;s%202008-09-2t&#337;l%20MESTERP&#201;LD&#193;N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filesrv.dfad.duf.hu\Privat\TH\ADATSZOLG&#193;LTAT&#193;SOK\T&#225;rgyteljes&#237;t&#233;s\t&#225;rgyteljes&#237;t&#233;s%202008-09-2t&#337;l%20MESTERP&#201;LD&#193;N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filesrv.dfad.duf.hu\Privat\TH\ADATSZOLG&#193;LTAT&#193;SOK\T&#225;rgyteljes&#237;t&#233;s\t&#225;rgyteljes&#237;t&#233;s%202008-09-2t&#337;l%20MESTERP&#201;LD&#193;N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DF / DUE</a:t>
            </a:r>
            <a:r>
              <a:rPr lang="hu-HU"/>
              <a:t> Sikeres tárgyteljesítés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korábbi!$B$16</c:f>
              <c:strCache>
                <c:ptCount val="1"/>
                <c:pt idx="0">
                  <c:v>DF / DUE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korábbi!$A$17:$A$24</c:f>
              <c:strCache>
                <c:ptCount val="8"/>
                <c:pt idx="0">
                  <c:v>2011/12/2</c:v>
                </c:pt>
                <c:pt idx="1">
                  <c:v>2012/13/1</c:v>
                </c:pt>
                <c:pt idx="2">
                  <c:v>2012/13/2</c:v>
                </c:pt>
                <c:pt idx="3">
                  <c:v>2013/14/1</c:v>
                </c:pt>
                <c:pt idx="4">
                  <c:v>2013/14/2</c:v>
                </c:pt>
                <c:pt idx="5">
                  <c:v>2014/15/1</c:v>
                </c:pt>
                <c:pt idx="6">
                  <c:v>2014/15/2</c:v>
                </c:pt>
                <c:pt idx="7">
                  <c:v>2015/16/1</c:v>
                </c:pt>
              </c:strCache>
            </c:strRef>
          </c:cat>
          <c:val>
            <c:numRef>
              <c:f>korábbi!$B$17:$B$24</c:f>
              <c:numCache>
                <c:formatCode>0%</c:formatCode>
                <c:ptCount val="8"/>
                <c:pt idx="0">
                  <c:v>0.62</c:v>
                </c:pt>
                <c:pt idx="1">
                  <c:v>0.74</c:v>
                </c:pt>
                <c:pt idx="2">
                  <c:v>0.75</c:v>
                </c:pt>
                <c:pt idx="3">
                  <c:v>0.8</c:v>
                </c:pt>
                <c:pt idx="4">
                  <c:v>0.79</c:v>
                </c:pt>
                <c:pt idx="5">
                  <c:v>0.82</c:v>
                </c:pt>
                <c:pt idx="6">
                  <c:v>0.82</c:v>
                </c:pt>
                <c:pt idx="7">
                  <c:v>0.81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8BC-4011-83F1-72CBA88BFCAA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168256"/>
        <c:axId val="74436992"/>
      </c:lineChart>
      <c:catAx>
        <c:axId val="3916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436992"/>
        <c:crosses val="autoZero"/>
        <c:auto val="1"/>
        <c:lblAlgn val="ctr"/>
        <c:lblOffset val="100"/>
        <c:noMultiLvlLbl val="0"/>
      </c:catAx>
      <c:valAx>
        <c:axId val="7443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16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Tan</a:t>
            </a:r>
            <a:r>
              <a:rPr lang="hu-HU" sz="1100" b="1"/>
              <a:t>tárgyteljesítések intézetenként (%)</a:t>
            </a:r>
          </a:p>
        </c:rich>
      </c:tx>
      <c:layout>
        <c:manualLayout>
          <c:xMode val="edge"/>
          <c:yMode val="edge"/>
          <c:x val="0.31017385375090661"/>
          <c:y val="2.80283274449848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korábbi!$B$29</c:f>
              <c:strCache>
                <c:ptCount val="1"/>
                <c:pt idx="0">
                  <c:v>Informatika Intézet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korábbi!$A$30:$A$37</c:f>
              <c:strCache>
                <c:ptCount val="8"/>
                <c:pt idx="0">
                  <c:v>2011/12/2</c:v>
                </c:pt>
                <c:pt idx="1">
                  <c:v>2013/14/1</c:v>
                </c:pt>
                <c:pt idx="2">
                  <c:v>2012/13/2</c:v>
                </c:pt>
                <c:pt idx="3">
                  <c:v>2013/14/1</c:v>
                </c:pt>
                <c:pt idx="4">
                  <c:v>2013/14/2</c:v>
                </c:pt>
                <c:pt idx="5">
                  <c:v>2014/15/1</c:v>
                </c:pt>
                <c:pt idx="6">
                  <c:v>2014/15/2</c:v>
                </c:pt>
                <c:pt idx="7">
                  <c:v>2015/16/1</c:v>
                </c:pt>
              </c:strCache>
            </c:strRef>
          </c:cat>
          <c:val>
            <c:numRef>
              <c:f>korábbi!$B$30:$B$37</c:f>
              <c:numCache>
                <c:formatCode>0%</c:formatCode>
                <c:ptCount val="8"/>
                <c:pt idx="0">
                  <c:v>0.48</c:v>
                </c:pt>
                <c:pt idx="1">
                  <c:v>0.62</c:v>
                </c:pt>
                <c:pt idx="2">
                  <c:v>0.65</c:v>
                </c:pt>
                <c:pt idx="3">
                  <c:v>0.66</c:v>
                </c:pt>
                <c:pt idx="4">
                  <c:v>0.64</c:v>
                </c:pt>
                <c:pt idx="5">
                  <c:v>0.7</c:v>
                </c:pt>
                <c:pt idx="6">
                  <c:v>0.68584339214628742</c:v>
                </c:pt>
                <c:pt idx="7">
                  <c:v>0.66921184124581601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38-44F1-A0D2-F1A86FDE5487}"/>
            </c:ext>
          </c:extLst>
        </c:ser>
        <c:ser>
          <c:idx val="1"/>
          <c:order val="1"/>
          <c:tx>
            <c:strRef>
              <c:f>korábbi!$C$29</c:f>
              <c:strCache>
                <c:ptCount val="1"/>
                <c:pt idx="0">
                  <c:v>Műszaki Intézet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korábbi!$A$30:$A$37</c:f>
              <c:strCache>
                <c:ptCount val="8"/>
                <c:pt idx="0">
                  <c:v>2011/12/2</c:v>
                </c:pt>
                <c:pt idx="1">
                  <c:v>2013/14/1</c:v>
                </c:pt>
                <c:pt idx="2">
                  <c:v>2012/13/2</c:v>
                </c:pt>
                <c:pt idx="3">
                  <c:v>2013/14/1</c:v>
                </c:pt>
                <c:pt idx="4">
                  <c:v>2013/14/2</c:v>
                </c:pt>
                <c:pt idx="5">
                  <c:v>2014/15/1</c:v>
                </c:pt>
                <c:pt idx="6">
                  <c:v>2014/15/2</c:v>
                </c:pt>
                <c:pt idx="7">
                  <c:v>2015/16/1</c:v>
                </c:pt>
              </c:strCache>
            </c:strRef>
          </c:cat>
          <c:val>
            <c:numRef>
              <c:f>korábbi!$C$30:$C$37</c:f>
              <c:numCache>
                <c:formatCode>0%</c:formatCode>
                <c:ptCount val="8"/>
                <c:pt idx="0">
                  <c:v>0.64</c:v>
                </c:pt>
                <c:pt idx="1">
                  <c:v>0.74</c:v>
                </c:pt>
                <c:pt idx="2">
                  <c:v>0.73</c:v>
                </c:pt>
                <c:pt idx="3">
                  <c:v>0.77</c:v>
                </c:pt>
                <c:pt idx="4">
                  <c:v>0.75</c:v>
                </c:pt>
                <c:pt idx="5">
                  <c:v>0.84</c:v>
                </c:pt>
                <c:pt idx="6">
                  <c:v>0.85470168331948415</c:v>
                </c:pt>
                <c:pt idx="7">
                  <c:v>0.8428513052095562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38-44F1-A0D2-F1A86FDE5487}"/>
            </c:ext>
          </c:extLst>
        </c:ser>
        <c:ser>
          <c:idx val="2"/>
          <c:order val="2"/>
          <c:tx>
            <c:strRef>
              <c:f>korábbi!$D$29</c:f>
              <c:strCache>
                <c:ptCount val="1"/>
                <c:pt idx="0">
                  <c:v>Tanárképző Központ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korábbi!$A$30:$A$37</c:f>
              <c:strCache>
                <c:ptCount val="8"/>
                <c:pt idx="0">
                  <c:v>2011/12/2</c:v>
                </c:pt>
                <c:pt idx="1">
                  <c:v>2013/14/1</c:v>
                </c:pt>
                <c:pt idx="2">
                  <c:v>2012/13/2</c:v>
                </c:pt>
                <c:pt idx="3">
                  <c:v>2013/14/1</c:v>
                </c:pt>
                <c:pt idx="4">
                  <c:v>2013/14/2</c:v>
                </c:pt>
                <c:pt idx="5">
                  <c:v>2014/15/1</c:v>
                </c:pt>
                <c:pt idx="6">
                  <c:v>2014/15/2</c:v>
                </c:pt>
                <c:pt idx="7">
                  <c:v>2015/16/1</c:v>
                </c:pt>
              </c:strCache>
            </c:strRef>
          </c:cat>
          <c:val>
            <c:numRef>
              <c:f>korábbi!$D$30:$D$37</c:f>
              <c:numCache>
                <c:formatCode>General</c:formatCode>
                <c:ptCount val="8"/>
                <c:pt idx="3" formatCode="0%">
                  <c:v>0.92</c:v>
                </c:pt>
                <c:pt idx="4" formatCode="0%">
                  <c:v>0.92414017883327726</c:v>
                </c:pt>
                <c:pt idx="5" formatCode="0%">
                  <c:v>0.91317772662963714</c:v>
                </c:pt>
                <c:pt idx="6" formatCode="0%">
                  <c:v>0.92967808109381378</c:v>
                </c:pt>
                <c:pt idx="7" formatCode="0%">
                  <c:v>0.94483936460491957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38-44F1-A0D2-F1A86FDE5487}"/>
            </c:ext>
          </c:extLst>
        </c:ser>
        <c:ser>
          <c:idx val="3"/>
          <c:order val="3"/>
          <c:tx>
            <c:strRef>
              <c:f>korábbi!$E$29</c:f>
              <c:strCache>
                <c:ptCount val="1"/>
                <c:pt idx="0">
                  <c:v>Társadalomtudományi Intézet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korábbi!$A$30:$A$37</c:f>
              <c:strCache>
                <c:ptCount val="8"/>
                <c:pt idx="0">
                  <c:v>2011/12/2</c:v>
                </c:pt>
                <c:pt idx="1">
                  <c:v>2013/14/1</c:v>
                </c:pt>
                <c:pt idx="2">
                  <c:v>2012/13/2</c:v>
                </c:pt>
                <c:pt idx="3">
                  <c:v>2013/14/1</c:v>
                </c:pt>
                <c:pt idx="4">
                  <c:v>2013/14/2</c:v>
                </c:pt>
                <c:pt idx="5">
                  <c:v>2014/15/1</c:v>
                </c:pt>
                <c:pt idx="6">
                  <c:v>2014/15/2</c:v>
                </c:pt>
                <c:pt idx="7">
                  <c:v>2015/16/1</c:v>
                </c:pt>
              </c:strCache>
            </c:strRef>
          </c:cat>
          <c:val>
            <c:numRef>
              <c:f>korábbi!$E$30:$E$37</c:f>
              <c:numCache>
                <c:formatCode>0%</c:formatCode>
                <c:ptCount val="8"/>
                <c:pt idx="0">
                  <c:v>0.75</c:v>
                </c:pt>
                <c:pt idx="1">
                  <c:v>0.86</c:v>
                </c:pt>
                <c:pt idx="2">
                  <c:v>0.87</c:v>
                </c:pt>
                <c:pt idx="3">
                  <c:v>0.86</c:v>
                </c:pt>
                <c:pt idx="4">
                  <c:v>0.83</c:v>
                </c:pt>
                <c:pt idx="5">
                  <c:v>0.80897882113790154</c:v>
                </c:pt>
                <c:pt idx="6">
                  <c:v>0.81657335041769774</c:v>
                </c:pt>
                <c:pt idx="7">
                  <c:v>0.85972556295547387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A38-44F1-A0D2-F1A86FDE54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364096"/>
        <c:axId val="39365632"/>
      </c:lineChart>
      <c:catAx>
        <c:axId val="393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365632"/>
        <c:crosses val="autoZero"/>
        <c:auto val="1"/>
        <c:lblAlgn val="ctr"/>
        <c:lblOffset val="100"/>
        <c:noMultiLvlLbl val="0"/>
      </c:catAx>
      <c:valAx>
        <c:axId val="3936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36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Intézetenkénti sikertelen teljesítés </a:t>
            </a:r>
          </a:p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(elégtelen és nem teljesítette)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korábbi!$B$55</c:f>
              <c:strCache>
                <c:ptCount val="1"/>
                <c:pt idx="0">
                  <c:v>Informatika Intézet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korábbi!$A$56:$A$63</c:f>
              <c:strCache>
                <c:ptCount val="8"/>
                <c:pt idx="0">
                  <c:v>2011/12/2</c:v>
                </c:pt>
                <c:pt idx="1">
                  <c:v>2013/14/1</c:v>
                </c:pt>
                <c:pt idx="2">
                  <c:v>2012/13/2</c:v>
                </c:pt>
                <c:pt idx="3">
                  <c:v>2013/14/1</c:v>
                </c:pt>
                <c:pt idx="4">
                  <c:v>2013/14/2</c:v>
                </c:pt>
                <c:pt idx="5">
                  <c:v>2014/15/1</c:v>
                </c:pt>
                <c:pt idx="6">
                  <c:v>2014/15/2</c:v>
                </c:pt>
                <c:pt idx="7">
                  <c:v>2015/16/1</c:v>
                </c:pt>
              </c:strCache>
            </c:strRef>
          </c:cat>
          <c:val>
            <c:numRef>
              <c:f>korábbi!$B$56:$B$63</c:f>
              <c:numCache>
                <c:formatCode>0%</c:formatCode>
                <c:ptCount val="8"/>
                <c:pt idx="0">
                  <c:v>0.52</c:v>
                </c:pt>
                <c:pt idx="1">
                  <c:v>0.38</c:v>
                </c:pt>
                <c:pt idx="2">
                  <c:v>0.35</c:v>
                </c:pt>
                <c:pt idx="3">
                  <c:v>0.34</c:v>
                </c:pt>
                <c:pt idx="4">
                  <c:v>0.36</c:v>
                </c:pt>
                <c:pt idx="5">
                  <c:v>0.30391296234811593</c:v>
                </c:pt>
                <c:pt idx="6">
                  <c:v>0.26</c:v>
                </c:pt>
                <c:pt idx="7">
                  <c:v>0.32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1E-407A-ACC6-DA8F77BD5E34}"/>
            </c:ext>
          </c:extLst>
        </c:ser>
        <c:ser>
          <c:idx val="1"/>
          <c:order val="1"/>
          <c:tx>
            <c:strRef>
              <c:f>korábbi!$C$55</c:f>
              <c:strCache>
                <c:ptCount val="1"/>
                <c:pt idx="0">
                  <c:v>Műszaki Intézet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korábbi!$A$56:$A$63</c:f>
              <c:strCache>
                <c:ptCount val="8"/>
                <c:pt idx="0">
                  <c:v>2011/12/2</c:v>
                </c:pt>
                <c:pt idx="1">
                  <c:v>2013/14/1</c:v>
                </c:pt>
                <c:pt idx="2">
                  <c:v>2012/13/2</c:v>
                </c:pt>
                <c:pt idx="3">
                  <c:v>2013/14/1</c:v>
                </c:pt>
                <c:pt idx="4">
                  <c:v>2013/14/2</c:v>
                </c:pt>
                <c:pt idx="5">
                  <c:v>2014/15/1</c:v>
                </c:pt>
                <c:pt idx="6">
                  <c:v>2014/15/2</c:v>
                </c:pt>
                <c:pt idx="7">
                  <c:v>2015/16/1</c:v>
                </c:pt>
              </c:strCache>
            </c:strRef>
          </c:cat>
          <c:val>
            <c:numRef>
              <c:f>korábbi!$C$56:$C$63</c:f>
              <c:numCache>
                <c:formatCode>0%</c:formatCode>
                <c:ptCount val="8"/>
                <c:pt idx="0">
                  <c:v>0.36</c:v>
                </c:pt>
                <c:pt idx="1">
                  <c:v>0.26</c:v>
                </c:pt>
                <c:pt idx="2">
                  <c:v>0.27</c:v>
                </c:pt>
                <c:pt idx="3">
                  <c:v>0.23</c:v>
                </c:pt>
                <c:pt idx="4">
                  <c:v>0.25</c:v>
                </c:pt>
                <c:pt idx="5">
                  <c:v>0.16169876025461366</c:v>
                </c:pt>
                <c:pt idx="6">
                  <c:v>0.15</c:v>
                </c:pt>
                <c:pt idx="7">
                  <c:v>0.18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1E-407A-ACC6-DA8F77BD5E34}"/>
            </c:ext>
          </c:extLst>
        </c:ser>
        <c:ser>
          <c:idx val="2"/>
          <c:order val="2"/>
          <c:tx>
            <c:strRef>
              <c:f>korábbi!$D$55</c:f>
              <c:strCache>
                <c:ptCount val="1"/>
                <c:pt idx="0">
                  <c:v>Tanárképző Tanszék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korábbi!$A$56:$A$63</c:f>
              <c:strCache>
                <c:ptCount val="8"/>
                <c:pt idx="0">
                  <c:v>2011/12/2</c:v>
                </c:pt>
                <c:pt idx="1">
                  <c:v>2013/14/1</c:v>
                </c:pt>
                <c:pt idx="2">
                  <c:v>2012/13/2</c:v>
                </c:pt>
                <c:pt idx="3">
                  <c:v>2013/14/1</c:v>
                </c:pt>
                <c:pt idx="4">
                  <c:v>2013/14/2</c:v>
                </c:pt>
                <c:pt idx="5">
                  <c:v>2014/15/1</c:v>
                </c:pt>
                <c:pt idx="6">
                  <c:v>2014/15/2</c:v>
                </c:pt>
                <c:pt idx="7">
                  <c:v>2015/16/1</c:v>
                </c:pt>
              </c:strCache>
            </c:strRef>
          </c:cat>
          <c:val>
            <c:numRef>
              <c:f>korábbi!$D$56:$D$63</c:f>
              <c:numCache>
                <c:formatCode>General</c:formatCode>
                <c:ptCount val="8"/>
                <c:pt idx="3" formatCode="0%">
                  <c:v>0.08</c:v>
                </c:pt>
                <c:pt idx="4" formatCode="0%">
                  <c:v>7.5859821166722644E-2</c:v>
                </c:pt>
                <c:pt idx="5" formatCode="0%">
                  <c:v>8.6822273370362399E-2</c:v>
                </c:pt>
                <c:pt idx="6" formatCode="0%">
                  <c:v>0.09</c:v>
                </c:pt>
                <c:pt idx="7" formatCode="0%">
                  <c:v>0.04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B1E-407A-ACC6-DA8F77BD5E34}"/>
            </c:ext>
          </c:extLst>
        </c:ser>
        <c:ser>
          <c:idx val="3"/>
          <c:order val="3"/>
          <c:tx>
            <c:strRef>
              <c:f>korábbi!$E$55</c:f>
              <c:strCache>
                <c:ptCount val="1"/>
                <c:pt idx="0">
                  <c:v>Társadalomtudományi Intézet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korábbi!$A$56:$A$63</c:f>
              <c:strCache>
                <c:ptCount val="8"/>
                <c:pt idx="0">
                  <c:v>2011/12/2</c:v>
                </c:pt>
                <c:pt idx="1">
                  <c:v>2013/14/1</c:v>
                </c:pt>
                <c:pt idx="2">
                  <c:v>2012/13/2</c:v>
                </c:pt>
                <c:pt idx="3">
                  <c:v>2013/14/1</c:v>
                </c:pt>
                <c:pt idx="4">
                  <c:v>2013/14/2</c:v>
                </c:pt>
                <c:pt idx="5">
                  <c:v>2014/15/1</c:v>
                </c:pt>
                <c:pt idx="6">
                  <c:v>2014/15/2</c:v>
                </c:pt>
                <c:pt idx="7">
                  <c:v>2015/16/1</c:v>
                </c:pt>
              </c:strCache>
            </c:strRef>
          </c:cat>
          <c:val>
            <c:numRef>
              <c:f>korábbi!$E$56:$E$63</c:f>
              <c:numCache>
                <c:formatCode>0%</c:formatCode>
                <c:ptCount val="8"/>
                <c:pt idx="0">
                  <c:v>0.25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0.17</c:v>
                </c:pt>
                <c:pt idx="5">
                  <c:v>0.19194803517338338</c:v>
                </c:pt>
                <c:pt idx="6">
                  <c:v>0.17</c:v>
                </c:pt>
                <c:pt idx="7">
                  <c:v>0.16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B1E-407A-ACC6-DA8F77BD5E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552448"/>
        <c:axId val="74553984"/>
      </c:lineChart>
      <c:catAx>
        <c:axId val="7455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553984"/>
        <c:crosses val="autoZero"/>
        <c:auto val="1"/>
        <c:lblAlgn val="ctr"/>
        <c:lblOffset val="100"/>
        <c:noMultiLvlLbl val="0"/>
      </c:catAx>
      <c:valAx>
        <c:axId val="7455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55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E0C5D-E8A8-4EB0-923B-2EF7035F8075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58BA-820E-4F57-96C0-1CFA7A5A19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90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58BA-820E-4F57-96C0-1CFA7A5A198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22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3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89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35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 December 7.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906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0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78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68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465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0804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31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59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632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653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0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44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77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19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07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05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6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66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77863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6825-3F50-4A9B-8E5A-DD4C3F9BB2A4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7C582-3A55-4AA8-80F4-5FCD0F557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67FA6-6C5A-4EE0-92B4-913D15C0AACA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E817-1202-4DBE-ABF3-199AE9A94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48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524000" y="1361261"/>
            <a:ext cx="9144000" cy="2387600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u-H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Alprojekt</a:t>
            </a:r>
            <a:r>
              <a:rPr lang="hu-H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szakmentori </a:t>
            </a:r>
            <a:r>
              <a:rPr lang="hu-H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rendszer </a:t>
            </a:r>
            <a:r>
              <a:rPr lang="hu-H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kialakítása a Dunaújvárosi Egyetemen</a:t>
            </a:r>
            <a:endParaRPr lang="hu-H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524000" y="4013931"/>
            <a:ext cx="9144000" cy="1655762"/>
          </a:xfrm>
        </p:spPr>
        <p:txBody>
          <a:bodyPr>
            <a:normAutofit/>
          </a:bodyPr>
          <a:lstStyle/>
          <a:p>
            <a:r>
              <a:rPr lang="hu-H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Lászlóné Kenyeres Krisztina</a:t>
            </a:r>
            <a:r>
              <a:rPr lang="hu-H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oktatási igazgató (</a:t>
            </a:r>
            <a:r>
              <a:rPr lang="hu-H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alprojekt</a:t>
            </a:r>
            <a:r>
              <a:rPr lang="hu-H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vezető)</a:t>
            </a:r>
          </a:p>
          <a:p>
            <a:r>
              <a:rPr lang="hu-H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Piricz Noémi</a:t>
            </a:r>
            <a:r>
              <a:rPr lang="hu-H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tanszékvezető</a:t>
            </a:r>
          </a:p>
          <a:p>
            <a:r>
              <a:rPr lang="hu-H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Honfi Vid Sebestyén</a:t>
            </a:r>
            <a:r>
              <a:rPr lang="hu-H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tanszékvezető</a:t>
            </a:r>
          </a:p>
          <a:p>
            <a:endParaRPr lang="hu-H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3826593"/>
              </p:ext>
            </p:extLst>
          </p:nvPr>
        </p:nvGraphicFramePr>
        <p:xfrm>
          <a:off x="95721" y="2660993"/>
          <a:ext cx="6132084" cy="235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4700159"/>
              </p:ext>
            </p:extLst>
          </p:nvPr>
        </p:nvGraphicFramePr>
        <p:xfrm>
          <a:off x="6348241" y="1786323"/>
          <a:ext cx="57562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172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3775026"/>
              </p:ext>
            </p:extLst>
          </p:nvPr>
        </p:nvGraphicFramePr>
        <p:xfrm>
          <a:off x="2479589" y="1719262"/>
          <a:ext cx="6911545" cy="484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76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64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Szakmentori rendszer előkészítése, szervezése más felsőfokú </a:t>
            </a:r>
            <a:r>
              <a:rPr lang="hu-HU" sz="3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intézményben</a:t>
            </a:r>
          </a:p>
          <a:p>
            <a:pPr marL="0" indent="0">
              <a:buNone/>
            </a:pPr>
            <a:endParaRPr lang="hu-H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Ehhez olyan kérdéseket kell megválaszolni, mint hogy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fogja koordinálni a programot,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mindent öleljen fel a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mentorálás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találjunk mentorokat,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anyagi fedezetre lesz szükség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fognak-e kapni a mentorok anyagi ellenszolgáltatást, vagy önkéntes alapon fognak segíteni,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melyik hallgatói csapatnak ki lesz a mentora,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lesz a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mentorálás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tartalmazzon a szülők/mentorok/diákok információs anyaga,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és mikor ér véget a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mentoráló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tevékenység,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gyakori és milyen formában lesz a mentor/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mentorált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/szülők között a kommunikáció,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fogjuk a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mentoráló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kapcsolatot értékelni?</a:t>
            </a:r>
          </a:p>
          <a:p>
            <a:pPr marL="0" indent="0">
              <a:buNone/>
            </a:pPr>
            <a:endParaRPr lang="hu-H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1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mentorok kiválasztása </a:t>
            </a:r>
            <a:endParaRPr lang="hu-H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Szeret és tud-e tehetséges gyermekekkel és serdülőkkel dolgozni? </a:t>
            </a: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Optimista, jövőre orientált</a:t>
            </a: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Hajlandó-e igazi szerepmodell lenni, aki a tanulás és a munka iránti örömét és lelkesedését megosztja a </a:t>
            </a:r>
            <a:r>
              <a:rPr lang="hu-H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mentorálttal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mentor munkastílusa, tanítási stílusa megegyezik a diák tanulási stílusával? </a:t>
            </a:r>
          </a:p>
          <a:p>
            <a:pPr marL="0" indent="0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8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szakmentorok 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képzése</a:t>
            </a:r>
          </a:p>
          <a:p>
            <a:pPr marL="0" indent="0">
              <a:buNone/>
            </a:pPr>
            <a:endParaRPr lang="hu-H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képzés a mentorállásról (pl. </a:t>
            </a:r>
            <a:r>
              <a:rPr lang="hu-H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Skonda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Mária által tartott általános tréning)</a:t>
            </a:r>
          </a:p>
          <a:p>
            <a:pPr lvl="0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Szabályzatok ismerete (TVSZ, TJSZ), törvényi előírások ismerete</a:t>
            </a:r>
          </a:p>
          <a:p>
            <a:pPr lvl="0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Pedagógiai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ismeretek, amelyek kapcsolódnak a mentorálláshoz.</a:t>
            </a: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Pszichológiai ismeretek, amelyek kapcsolódnak a mentorállás során felmerülő esetekhez. Praktikus dolgok, hogyan kezeljük a különböző nehézséggel küzdő hallgatókat. Kihez küldheti a mentor, ha azt látja, hogy szakemberre van szükség</a:t>
            </a: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 megbeszélések. Megtörtént és kitalált esetek megoldási lehetőségeinek feldolgozása.</a:t>
            </a:r>
          </a:p>
          <a:p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9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7348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képzés során a következőkre kell kitérni</a:t>
            </a:r>
            <a:r>
              <a:rPr lang="hu-H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hu-H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Szabályzatok megismertetése, a Tanulmányi és Vizsga Szabályzat, a Térítési és Juttatási Szabályzat ismerete;</a:t>
            </a:r>
          </a:p>
          <a:p>
            <a:pPr lvl="0"/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adott szak mintatantervének ismerete, a szakok </a:t>
            </a:r>
            <a:r>
              <a:rPr lang="hu-HU" sz="17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KKK-inak</a:t>
            </a:r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ismerete</a:t>
            </a:r>
          </a:p>
          <a:p>
            <a:pPr lvl="0"/>
            <a:r>
              <a:rPr lang="hu-HU" sz="17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Önismereti</a:t>
            </a:r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szakmai önismereti tréningfoglalkozások; </a:t>
            </a:r>
          </a:p>
          <a:p>
            <a:pPr lvl="0"/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mentori szerep elméleti alapjai: pszichológiai, pedagógiai ismeretek;</a:t>
            </a:r>
          </a:p>
          <a:p>
            <a:pPr lvl="0"/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mentori munka intézményi területei, lehetőségei, tervezésének gyakorlata; </a:t>
            </a:r>
          </a:p>
          <a:p>
            <a:pPr lvl="0"/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Tevékenységközpontú, kompetenciaközpontú pedagógiák; </a:t>
            </a:r>
          </a:p>
          <a:p>
            <a:pPr lvl="0"/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együttműködés színterei a mentori munkában; </a:t>
            </a:r>
          </a:p>
          <a:p>
            <a:pPr lvl="0"/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Konfliktusok lehetséges forrásai a mentori munka során;</a:t>
            </a:r>
          </a:p>
          <a:p>
            <a:pPr lvl="0"/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Konfliktuskezelési stratégiák;</a:t>
            </a:r>
          </a:p>
          <a:p>
            <a:pPr lvl="0"/>
            <a:r>
              <a:rPr lang="hu-HU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 és szelektív jegyzőkönyvek készítése mentori foglalkozásokról</a:t>
            </a:r>
            <a:r>
              <a:rPr lang="hu-HU" sz="17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hu-HU" sz="17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5997575" y="2306594"/>
            <a:ext cx="5183188" cy="4036541"/>
          </a:xfrm>
        </p:spPr>
        <p:txBody>
          <a:bodyPr>
            <a:normAutofit/>
          </a:bodyPr>
          <a:lstStyle/>
          <a:p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Felmerülő problémák elemzési szempontjai; a hallgatók irányítása;</a:t>
            </a:r>
          </a:p>
          <a:p>
            <a:pPr lvl="0"/>
            <a:r>
              <a:rPr lang="hu-H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Attitűd </a:t>
            </a: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másik igényeire való figyelés</a:t>
            </a:r>
          </a:p>
          <a:p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a sikeres mentor?</a:t>
            </a:r>
          </a:p>
          <a:p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Mentori kompetenciák definiálása</a:t>
            </a:r>
          </a:p>
          <a:p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Önértékelés a kulcskompetenciák mentén</a:t>
            </a:r>
          </a:p>
          <a:p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Példamutatás</a:t>
            </a:r>
          </a:p>
          <a:p>
            <a:pPr lvl="0"/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mentorálás</a:t>
            </a: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gyakorlata</a:t>
            </a:r>
          </a:p>
          <a:p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zajlik a mentori beszélgetés? Praktikus kérdések</a:t>
            </a:r>
          </a:p>
          <a:p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segítségre van szükségem…</a:t>
            </a:r>
          </a:p>
          <a:p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Felkészülés a mentorállásra – egyéni tervezés</a:t>
            </a:r>
          </a:p>
          <a:p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Főpróba / premier</a:t>
            </a:r>
          </a:p>
          <a:p>
            <a:endParaRPr lang="hu-H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2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“Tanulj a tegnapból, élj a mának és reménykedj a holnapban. A legfontosabb azonban, hogy ne hagyd abba a </a:t>
            </a:r>
            <a:r>
              <a:rPr lang="hu-HU" altLang="hu-H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kérdezés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t.” </a:t>
            </a:r>
          </a:p>
          <a:p>
            <a:pPr marL="0" indent="0" algn="r">
              <a:lnSpc>
                <a:spcPct val="140000"/>
              </a:lnSpc>
              <a:buNone/>
            </a:pPr>
            <a:r>
              <a:rPr lang="hu-HU" alt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Einstein</a:t>
            </a:r>
            <a:r>
              <a:rPr lang="hu-HU" alt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lnSpc>
                <a:spcPct val="140000"/>
              </a:lnSpc>
              <a:buNone/>
            </a:pPr>
            <a:endParaRPr lang="hu-HU" altLang="hu-H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hu-HU" altLang="hu-H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megtisztelő figyelmet!</a:t>
            </a:r>
            <a:endParaRPr lang="hu-HU" altLang="hu-H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7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Lemorzsolódás okai</a:t>
            </a:r>
          </a:p>
          <a:p>
            <a:pPr lvl="0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háttérváltozók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szülői támogatás, jövedelem, középiskolai eredmény, előkészítő, baráti és interkulturális kapcsolatok;</a:t>
            </a: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szervezeti változók: pénzügyi támogatás, tájékoztatás, szabályok, rendeletek, a személyzet hozzáállása;</a:t>
            </a: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akadémiai tényezők: tanár-diák kapcsolat, tanácsadás, tanulási készségek, egyetemi-főiskolai erőforrások, pl. sport, könyvtár;</a:t>
            </a: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tényezők: barátok, szakmai kultúra, társadalmi integráció;</a:t>
            </a:r>
          </a:p>
          <a:p>
            <a:pPr lvl="0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környezetei változók: folyamatos szülői támogatás, pénzügyi forrás;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attitűdök, szándékok, pszichológiai folyamatok: diák hatékonysága, önfejlesztés, önbizalom, motiváció, stressz, elidegenedés, kitartás.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4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3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hallgatói lemorzsolódás kezelése a Dunaújvárosi </a:t>
            </a:r>
            <a:r>
              <a:rPr lang="hu-HU" sz="33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Egyetemen</a:t>
            </a:r>
          </a:p>
          <a:p>
            <a:pPr marL="0" indent="0" algn="just">
              <a:buNone/>
            </a:pPr>
            <a:endParaRPr lang="hu-H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Dunaújvárosi 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Egyetemen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Szakmentori rendszert a hallgatói lemorzsolódás leküzdésében szeretnénk elsősorban felhasználni.</a:t>
            </a:r>
          </a:p>
          <a:p>
            <a:pPr marL="0" indent="0" algn="just">
              <a:buNone/>
            </a:pPr>
            <a:endParaRPr lang="hu-H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Egyetemünk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szakmentora és szakmentori rendszere azzal a szándékkal jött létre, hogy segítse hallgatóink zökkenőmentes beilleszkedését az egyetem életbe. </a:t>
            </a:r>
            <a:endParaRPr lang="hu-H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Legfontosabb feladata a kiegyensúlyozott, a konfliktusait jól kezelő, magas önismereti szinttel rendelkező szakemberek képzésében való aktív közreműködés, ezért kollégáink folyamatos, egyéni, személyre szabott tanácsadást nyújtanak a hallgatók tanulási, tanulmányaikkal összefüggő ügyeinek intézésében.</a:t>
            </a:r>
          </a:p>
          <a:p>
            <a:pPr marL="0" indent="0" algn="just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6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Szakmentori szervezet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51" y="2627697"/>
            <a:ext cx="6450227" cy="4020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20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szakmentor</a:t>
            </a:r>
            <a:endParaRPr lang="hu-H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egyéni tanácsadással segíti; és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információkkal látja el a hallgatókat tanulmányi ügyekben, úgymint 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egyéni tantervek kialakítása, 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vizsgarend megtervezése, 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eligazodás a kreditrendszer, valamint 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– és vizsgaszabályzat labirintusában; 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támogatást nyújt a legkülönfélébb tanulmányi ügyekkel kapcsolatos ügyintézések optimalizálásához;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segítséget nyújt a hallgatók tanulmányi előmenetelének, előrehaladásának támogatásához;</a:t>
            </a:r>
          </a:p>
          <a:p>
            <a:pPr lvl="0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segíti a hallgatókat képzéseikkel, szakjaikkal összefüggő kérdéseik, kéréseik megválaszolásában, megoldásában.  </a:t>
            </a:r>
          </a:p>
          <a:p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6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65873" y="3558016"/>
            <a:ext cx="3647879" cy="1325563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Szakmentorok </a:t>
            </a:r>
            <a:b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értékelése </a:t>
            </a:r>
            <a:r>
              <a:rPr lang="hu-H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mentoráltak</a:t>
            </a:r>
            <a: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által</a:t>
            </a:r>
            <a:b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a jó szakmentor?</a:t>
            </a:r>
            <a:b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3596"/>
            <a:ext cx="7603524" cy="5274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11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2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Szakmentorok értékelése</a:t>
            </a:r>
          </a:p>
          <a:p>
            <a:pPr marL="0" indent="0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szakmentorral történt 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konzultációk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eredménye.</a:t>
            </a:r>
          </a:p>
          <a:p>
            <a:pPr marL="0" indent="0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85" y="2448405"/>
            <a:ext cx="6019630" cy="328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94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56021"/>
            <a:ext cx="10515600" cy="3820941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Elkészült dokumentumok:</a:t>
            </a:r>
          </a:p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Szakmentori rendszer ügyrendje</a:t>
            </a:r>
          </a:p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Szakismereti óra</a:t>
            </a:r>
          </a:p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6., 7. hét szakmentori óra terve</a:t>
            </a:r>
          </a:p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14., 15. hét szakmentori óra terve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http://www.innoteka.hu/images/site/201601/image145383049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71" y="3299897"/>
            <a:ext cx="4254500" cy="319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8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Szakmentori rendszer eredményei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Dunaújvárosi Főiskola szakmentori rendszerét </a:t>
            </a:r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2014. februárban Mentor Oscar különdíjjal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ismerték el. </a:t>
            </a:r>
          </a:p>
          <a:p>
            <a:endParaRPr lang="hu-H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7" y="3225672"/>
            <a:ext cx="4872209" cy="363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6610548" y="3225672"/>
            <a:ext cx="4996566" cy="36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022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é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éma1" id="{B4AF0501-6E63-45A9-8749-F2A5925F4E08}" vid="{2969BFCA-312F-4C9B-9192-460F65F7FF41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698</Words>
  <Application>Microsoft Office PowerPoint</Application>
  <PresentationFormat>Egyéni</PresentationFormat>
  <Paragraphs>105</Paragraphs>
  <Slides>16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1_Office-téma</vt:lpstr>
      <vt:lpstr>Egyéni tervezés</vt:lpstr>
      <vt:lpstr>Téma1</vt:lpstr>
      <vt:lpstr>2. Alprojekt A szakmentori rendszer kialakítása a Dunaújvárosi Egyetemen</vt:lpstr>
      <vt:lpstr>PowerPoint bemutató</vt:lpstr>
      <vt:lpstr>PowerPoint bemutató</vt:lpstr>
      <vt:lpstr>PowerPoint bemutató</vt:lpstr>
      <vt:lpstr>PowerPoint bemutató</vt:lpstr>
      <vt:lpstr>Szakmentorok  értékelése mentoráltak által   Ki a jó szakmentor?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Szitás Anett</dc:creator>
  <cp:lastModifiedBy>Anetta</cp:lastModifiedBy>
  <cp:revision>58</cp:revision>
  <dcterms:created xsi:type="dcterms:W3CDTF">2015-01-06T13:28:26Z</dcterms:created>
  <dcterms:modified xsi:type="dcterms:W3CDTF">2016-05-31T14:58:09Z</dcterms:modified>
</cp:coreProperties>
</file>